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60" r:id="rId2"/>
    <p:sldId id="274" r:id="rId3"/>
    <p:sldId id="275" r:id="rId4"/>
    <p:sldId id="256" r:id="rId5"/>
    <p:sldId id="295" r:id="rId6"/>
    <p:sldId id="259" r:id="rId7"/>
    <p:sldId id="258" r:id="rId8"/>
    <p:sldId id="261" r:id="rId9"/>
    <p:sldId id="263" r:id="rId10"/>
    <p:sldId id="262" r:id="rId11"/>
    <p:sldId id="276" r:id="rId12"/>
    <p:sldId id="278" r:id="rId13"/>
    <p:sldId id="277" r:id="rId14"/>
    <p:sldId id="264" r:id="rId15"/>
    <p:sldId id="265" r:id="rId16"/>
    <p:sldId id="296" r:id="rId17"/>
    <p:sldId id="266" r:id="rId18"/>
    <p:sldId id="267" r:id="rId19"/>
    <p:sldId id="325" r:id="rId20"/>
    <p:sldId id="326" r:id="rId21"/>
    <p:sldId id="327" r:id="rId22"/>
    <p:sldId id="268" r:id="rId23"/>
    <p:sldId id="269" r:id="rId24"/>
    <p:sldId id="270" r:id="rId25"/>
    <p:sldId id="271" r:id="rId26"/>
    <p:sldId id="272" r:id="rId27"/>
    <p:sldId id="273" r:id="rId28"/>
    <p:sldId id="257" r:id="rId29"/>
    <p:sldId id="279" r:id="rId30"/>
    <p:sldId id="281" r:id="rId31"/>
    <p:sldId id="280" r:id="rId32"/>
    <p:sldId id="282" r:id="rId33"/>
    <p:sldId id="283" r:id="rId34"/>
    <p:sldId id="284" r:id="rId35"/>
    <p:sldId id="285" r:id="rId36"/>
    <p:sldId id="286" r:id="rId37"/>
    <p:sldId id="287" r:id="rId38"/>
    <p:sldId id="288" r:id="rId39"/>
    <p:sldId id="289" r:id="rId40"/>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4" d="100"/>
          <a:sy n="104" d="100"/>
        </p:scale>
        <p:origin x="149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8DF199-9C7C-234E-8807-536F85199FFA}" type="datetimeFigureOut">
              <a:rPr kumimoji="1" lang="ja-JP" altLang="en-US" smtClean="0"/>
              <a:t>2023/7/12</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207754-B307-ED48-AE90-2B7614B3B8A7}" type="slidenum">
              <a:rPr kumimoji="1" lang="ja-JP" altLang="en-US" smtClean="0"/>
              <a:t>‹#›</a:t>
            </a:fld>
            <a:endParaRPr kumimoji="1" lang="ja-JP" altLang="en-US"/>
          </a:p>
        </p:txBody>
      </p:sp>
    </p:spTree>
    <p:extLst>
      <p:ext uri="{BB962C8B-B14F-4D97-AF65-F5344CB8AC3E}">
        <p14:creationId xmlns:p14="http://schemas.microsoft.com/office/powerpoint/2010/main" val="3576517937"/>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2148386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1244456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1282096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188823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123644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276313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343162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237741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369005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2822966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DC16D49-AF63-854C-AC90-EA9961FCE05F}"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1667223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16D49-AF63-854C-AC90-EA9961FCE05F}" type="datetimeFigureOut">
              <a:rPr kumimoji="1" lang="ja-JP" altLang="en-US" smtClean="0"/>
              <a:t>2023/7/12</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4C6A2-1C9C-234C-806F-995B1A4523C4}" type="slidenum">
              <a:rPr kumimoji="1" lang="ja-JP" altLang="en-US" smtClean="0"/>
              <a:t>‹#›</a:t>
            </a:fld>
            <a:endParaRPr kumimoji="1" lang="ja-JP" altLang="en-US"/>
          </a:p>
        </p:txBody>
      </p:sp>
    </p:spTree>
    <p:extLst>
      <p:ext uri="{BB962C8B-B14F-4D97-AF65-F5344CB8AC3E}">
        <p14:creationId xmlns:p14="http://schemas.microsoft.com/office/powerpoint/2010/main" val="340751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commons.wikimedia.org/wiki/Image:Hanf05-w.jpg" TargetMode="External"/><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cbdjapan.com/" TargetMode="External"/><Relationship Id="rId4" Type="http://schemas.openxmlformats.org/officeDocument/2006/relationships/hyperlink" Target="mailto:info@cbdjapan.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tulabotanical.com/" TargetMode="External"/><Relationship Id="rId7" Type="http://schemas.openxmlformats.org/officeDocument/2006/relationships/hyperlink" Target="http://dixiebotanicals.com/"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www.bluebird-botanicals.com/Home.php"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www.carun.uk/" TargetMode="External"/><Relationship Id="rId7" Type="http://schemas.openxmlformats.org/officeDocument/2006/relationships/hyperlink" Target="https://www.endoca.com/Home"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cannavest.com/"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00" y="1352967"/>
            <a:ext cx="8826500" cy="4953000"/>
          </a:xfrm>
          <a:prstGeom prst="rect">
            <a:avLst/>
          </a:prstGeom>
        </p:spPr>
      </p:pic>
      <p:sp>
        <p:nvSpPr>
          <p:cNvPr id="3" name="テキスト ボックス 2"/>
          <p:cNvSpPr txBox="1"/>
          <p:nvPr/>
        </p:nvSpPr>
        <p:spPr>
          <a:xfrm>
            <a:off x="629239" y="3854331"/>
            <a:ext cx="2059331" cy="584776"/>
          </a:xfrm>
          <a:prstGeom prst="rect">
            <a:avLst/>
          </a:prstGeom>
          <a:noFill/>
        </p:spPr>
        <p:txBody>
          <a:bodyPr wrap="square" rtlCol="0">
            <a:spAutoFit/>
          </a:bodyPr>
          <a:lstStyle/>
          <a:p>
            <a:pPr algn="ctr"/>
            <a:r>
              <a:rPr lang="ja-JP" altLang="en-US" sz="1600" dirty="0"/>
              <a:t>カンナビディオール</a:t>
            </a:r>
            <a:endParaRPr lang="en-US" altLang="ja-JP" sz="1600" dirty="0"/>
          </a:p>
          <a:p>
            <a:pPr algn="ctr"/>
            <a:r>
              <a:rPr kumimoji="1" lang="ja-JP" altLang="en-US" sz="1600" dirty="0"/>
              <a:t>（規制対象外）</a:t>
            </a:r>
          </a:p>
        </p:txBody>
      </p:sp>
      <p:sp>
        <p:nvSpPr>
          <p:cNvPr id="4" name="テキスト ボックス 3"/>
          <p:cNvSpPr txBox="1"/>
          <p:nvPr/>
        </p:nvSpPr>
        <p:spPr>
          <a:xfrm>
            <a:off x="5777566" y="1064099"/>
            <a:ext cx="3064045" cy="584776"/>
          </a:xfrm>
          <a:prstGeom prst="rect">
            <a:avLst/>
          </a:prstGeom>
          <a:noFill/>
        </p:spPr>
        <p:txBody>
          <a:bodyPr wrap="square" rtlCol="0">
            <a:spAutoFit/>
          </a:bodyPr>
          <a:lstStyle/>
          <a:p>
            <a:r>
              <a:rPr kumimoji="1" lang="ja-JP" altLang="en-US" sz="1600" dirty="0"/>
              <a:t>テトラ・ヒドロ・カンナビノール</a:t>
            </a:r>
            <a:endParaRPr kumimoji="1" lang="en-US" altLang="ja-JP" sz="1600" dirty="0"/>
          </a:p>
          <a:p>
            <a:pPr algn="ctr"/>
            <a:r>
              <a:rPr lang="ja-JP" altLang="en-US" sz="1600" dirty="0"/>
              <a:t>（大麻取締法の対象）</a:t>
            </a:r>
            <a:endParaRPr kumimoji="1" lang="ja-JP" altLang="en-US" sz="1600" dirty="0"/>
          </a:p>
        </p:txBody>
      </p:sp>
    </p:spTree>
    <p:extLst>
      <p:ext uri="{BB962C8B-B14F-4D97-AF65-F5344CB8AC3E}">
        <p14:creationId xmlns:p14="http://schemas.microsoft.com/office/powerpoint/2010/main" val="45540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274253"/>
            <a:ext cx="9144000" cy="5154582"/>
          </a:xfrm>
          <a:prstGeom prst="rect">
            <a:avLst/>
          </a:prstGeom>
        </p:spPr>
      </p:pic>
      <p:sp>
        <p:nvSpPr>
          <p:cNvPr id="3" name="正方形/長方形 2"/>
          <p:cNvSpPr/>
          <p:nvPr/>
        </p:nvSpPr>
        <p:spPr>
          <a:xfrm>
            <a:off x="1696990" y="1590106"/>
            <a:ext cx="5026932" cy="3937914"/>
          </a:xfrm>
          <a:prstGeom prst="rect">
            <a:avLst/>
          </a:prstGeom>
          <a:noFill/>
          <a:ln w="76200" cmpd="sng">
            <a:solidFill>
              <a:srgbClr val="C0504D"/>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3746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540000" y="1968500"/>
            <a:ext cx="4064000" cy="2908300"/>
          </a:xfrm>
          <a:prstGeom prst="rect">
            <a:avLst/>
          </a:prstGeom>
        </p:spPr>
      </p:pic>
      <p:sp>
        <p:nvSpPr>
          <p:cNvPr id="4" name="正方形/長方形 3"/>
          <p:cNvSpPr/>
          <p:nvPr/>
        </p:nvSpPr>
        <p:spPr>
          <a:xfrm>
            <a:off x="2864394" y="4876800"/>
            <a:ext cx="3026227" cy="369332"/>
          </a:xfrm>
          <a:prstGeom prst="rect">
            <a:avLst/>
          </a:prstGeom>
        </p:spPr>
        <p:txBody>
          <a:bodyPr wrap="none">
            <a:spAutoFit/>
          </a:bodyPr>
          <a:lstStyle/>
          <a:p>
            <a:r>
              <a:rPr lang="en-US" altLang="ja-JP" dirty="0"/>
              <a:t>http://</a:t>
            </a:r>
            <a:r>
              <a:rPr lang="en-US" altLang="ja-JP" dirty="0" err="1"/>
              <a:t>togetter.com</a:t>
            </a:r>
            <a:r>
              <a:rPr lang="en-US" altLang="ja-JP" dirty="0"/>
              <a:t>/li/264636</a:t>
            </a:r>
            <a:endParaRPr lang="ja-JP" altLang="en-US" dirty="0"/>
          </a:p>
        </p:txBody>
      </p:sp>
    </p:spTree>
    <p:extLst>
      <p:ext uri="{BB962C8B-B14F-4D97-AF65-F5344CB8AC3E}">
        <p14:creationId xmlns:p14="http://schemas.microsoft.com/office/powerpoint/2010/main" val="2039841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17403" y="1784939"/>
            <a:ext cx="4307776" cy="3230832"/>
          </a:xfrm>
          <a:prstGeom prst="rect">
            <a:avLst/>
          </a:prstGeom>
        </p:spPr>
      </p:pic>
      <p:pic>
        <p:nvPicPr>
          <p:cNvPr id="5" name="図 4"/>
          <p:cNvPicPr>
            <a:picLocks noChangeAspect="1"/>
          </p:cNvPicPr>
          <p:nvPr/>
        </p:nvPicPr>
        <p:blipFill>
          <a:blip r:embed="rId3"/>
          <a:stretch>
            <a:fillRect/>
          </a:stretch>
        </p:blipFill>
        <p:spPr>
          <a:xfrm>
            <a:off x="4653382" y="1784939"/>
            <a:ext cx="4319852" cy="3239889"/>
          </a:xfrm>
          <a:prstGeom prst="rect">
            <a:avLst/>
          </a:prstGeom>
        </p:spPr>
      </p:pic>
      <p:sp>
        <p:nvSpPr>
          <p:cNvPr id="6" name="正方形/長方形 5"/>
          <p:cNvSpPr/>
          <p:nvPr/>
        </p:nvSpPr>
        <p:spPr>
          <a:xfrm>
            <a:off x="411866" y="893955"/>
            <a:ext cx="8294526" cy="523220"/>
          </a:xfrm>
          <a:prstGeom prst="rect">
            <a:avLst/>
          </a:prstGeom>
        </p:spPr>
        <p:txBody>
          <a:bodyPr wrap="square">
            <a:spAutoFit/>
          </a:bodyPr>
          <a:lstStyle/>
          <a:p>
            <a:r>
              <a:rPr lang="ja-JP" altLang="en-US" sz="1400" dirty="0"/>
              <a:t>国が薬品の標準規格を定めた</a:t>
            </a:r>
            <a:r>
              <a:rPr lang="ja-JP" altLang="en-US" sz="1400" b="1" dirty="0"/>
              <a:t>「日本薬局方」</a:t>
            </a:r>
            <a:r>
              <a:rPr lang="ja-JP" altLang="en-US" sz="1400" dirty="0"/>
              <a:t>は、明治</a:t>
            </a:r>
            <a:r>
              <a:rPr lang="en-US" altLang="ja-JP" sz="1400" dirty="0"/>
              <a:t>19</a:t>
            </a:r>
            <a:r>
              <a:rPr lang="ja-JP" altLang="en-US" sz="1400" dirty="0"/>
              <a:t>年（</a:t>
            </a:r>
            <a:r>
              <a:rPr lang="en-US" altLang="ja-JP" sz="1400" dirty="0"/>
              <a:t>1886</a:t>
            </a:r>
            <a:r>
              <a:rPr lang="ja-JP" altLang="en-US" sz="1400" dirty="0"/>
              <a:t>）以来、</a:t>
            </a:r>
            <a:r>
              <a:rPr lang="en-US" altLang="ja-JP" sz="1400" dirty="0"/>
              <a:t>16</a:t>
            </a:r>
            <a:r>
              <a:rPr lang="ja-JP" altLang="en-US" sz="1400" dirty="0"/>
              <a:t>次の改正を経て現在に至りますが、ここに出てくる「第五改正」とは、昭和</a:t>
            </a:r>
            <a:r>
              <a:rPr lang="en-US" altLang="ja-JP" sz="1400" dirty="0"/>
              <a:t>14</a:t>
            </a:r>
            <a:r>
              <a:rPr lang="ja-JP" altLang="en-US" sz="1400" dirty="0"/>
              <a:t>年（</a:t>
            </a:r>
            <a:r>
              <a:rPr lang="en-US" altLang="ja-JP" sz="1400" dirty="0"/>
              <a:t>1939</a:t>
            </a:r>
            <a:r>
              <a:rPr lang="ja-JP" altLang="en-US" sz="1400" dirty="0"/>
              <a:t>）に行われたものを指します。</a:t>
            </a:r>
          </a:p>
        </p:txBody>
      </p:sp>
      <p:sp>
        <p:nvSpPr>
          <p:cNvPr id="7" name="正方形/長方形 6"/>
          <p:cNvSpPr/>
          <p:nvPr/>
        </p:nvSpPr>
        <p:spPr>
          <a:xfrm>
            <a:off x="0" y="6627168"/>
            <a:ext cx="2595582" cy="230832"/>
          </a:xfrm>
          <a:prstGeom prst="rect">
            <a:avLst/>
          </a:prstGeom>
        </p:spPr>
        <p:txBody>
          <a:bodyPr wrap="non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mononoke.asablo.jp</a:t>
            </a:r>
            <a:r>
              <a:rPr lang="en-US" altLang="ja-JP" sz="900" dirty="0">
                <a:latin typeface="メイリオ"/>
                <a:ea typeface="メイリオ"/>
                <a:cs typeface="メイリオ"/>
              </a:rPr>
              <a:t>/blog/cat/med/</a:t>
            </a:r>
            <a:endParaRPr lang="ja-JP" altLang="en-US" sz="900" dirty="0">
              <a:latin typeface="メイリオ"/>
              <a:ea typeface="メイリオ"/>
              <a:cs typeface="メイリオ"/>
            </a:endParaRPr>
          </a:p>
        </p:txBody>
      </p:sp>
      <p:cxnSp>
        <p:nvCxnSpPr>
          <p:cNvPr id="9" name="直線コネクタ 8"/>
          <p:cNvCxnSpPr/>
          <p:nvPr/>
        </p:nvCxnSpPr>
        <p:spPr>
          <a:xfrm flipV="1">
            <a:off x="6062203" y="3276259"/>
            <a:ext cx="1323438" cy="1067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2134578" y="3276259"/>
            <a:ext cx="139814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233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6662431"/>
            <a:ext cx="1605446" cy="230832"/>
          </a:xfrm>
          <a:prstGeom prst="rect">
            <a:avLst/>
          </a:prstGeom>
        </p:spPr>
        <p:txBody>
          <a:bodyPr wrap="none">
            <a:spAutoFit/>
          </a:bodyPr>
          <a:lstStyle/>
          <a:p>
            <a:r>
              <a:rPr lang="en-US" altLang="ja-JP" sz="900" dirty="0"/>
              <a:t>http://</a:t>
            </a:r>
            <a:r>
              <a:rPr lang="en-US" altLang="ja-JP" sz="900" dirty="0" err="1"/>
              <a:t>togetter.com</a:t>
            </a:r>
            <a:r>
              <a:rPr lang="en-US" altLang="ja-JP" sz="900" dirty="0"/>
              <a:t>/li/264636</a:t>
            </a:r>
            <a:endParaRPr lang="ja-JP" altLang="en-US" sz="900" dirty="0"/>
          </a:p>
        </p:txBody>
      </p:sp>
      <p:pic>
        <p:nvPicPr>
          <p:cNvPr id="2" name="図 1"/>
          <p:cNvPicPr>
            <a:picLocks noChangeAspect="1"/>
          </p:cNvPicPr>
          <p:nvPr/>
        </p:nvPicPr>
        <p:blipFill>
          <a:blip r:embed="rId2"/>
          <a:stretch>
            <a:fillRect/>
          </a:stretch>
        </p:blipFill>
        <p:spPr>
          <a:xfrm>
            <a:off x="202786" y="734973"/>
            <a:ext cx="8620335" cy="5844295"/>
          </a:xfrm>
          <a:prstGeom prst="rect">
            <a:avLst/>
          </a:prstGeom>
        </p:spPr>
      </p:pic>
    </p:spTree>
    <p:extLst>
      <p:ext uri="{BB962C8B-B14F-4D97-AF65-F5344CB8AC3E}">
        <p14:creationId xmlns:p14="http://schemas.microsoft.com/office/powerpoint/2010/main" val="1450704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232103" y="2978708"/>
            <a:ext cx="3352482" cy="3352482"/>
          </a:xfrm>
          <a:prstGeom prst="rect">
            <a:avLst/>
          </a:prstGeom>
        </p:spPr>
      </p:pic>
      <p:pic>
        <p:nvPicPr>
          <p:cNvPr id="2" name="図 1"/>
          <p:cNvPicPr>
            <a:picLocks noChangeAspect="1"/>
          </p:cNvPicPr>
          <p:nvPr/>
        </p:nvPicPr>
        <p:blipFill>
          <a:blip r:embed="rId3"/>
          <a:stretch>
            <a:fillRect/>
          </a:stretch>
        </p:blipFill>
        <p:spPr>
          <a:xfrm>
            <a:off x="810121" y="3016130"/>
            <a:ext cx="1901332" cy="3101464"/>
          </a:xfrm>
          <a:prstGeom prst="rect">
            <a:avLst/>
          </a:prstGeom>
        </p:spPr>
      </p:pic>
      <p:pic>
        <p:nvPicPr>
          <p:cNvPr id="3" name="図 2"/>
          <p:cNvPicPr>
            <a:picLocks noChangeAspect="1"/>
          </p:cNvPicPr>
          <p:nvPr/>
        </p:nvPicPr>
        <p:blipFill>
          <a:blip r:embed="rId4"/>
          <a:stretch>
            <a:fillRect/>
          </a:stretch>
        </p:blipFill>
        <p:spPr>
          <a:xfrm>
            <a:off x="3805902" y="3196594"/>
            <a:ext cx="914400" cy="2921000"/>
          </a:xfrm>
          <a:prstGeom prst="rect">
            <a:avLst/>
          </a:prstGeom>
        </p:spPr>
      </p:pic>
      <p:sp>
        <p:nvSpPr>
          <p:cNvPr id="5" name="テキスト ボックス 4"/>
          <p:cNvSpPr txBox="1"/>
          <p:nvPr/>
        </p:nvSpPr>
        <p:spPr>
          <a:xfrm>
            <a:off x="1431092" y="434873"/>
            <a:ext cx="6464010" cy="646331"/>
          </a:xfrm>
          <a:prstGeom prst="rect">
            <a:avLst/>
          </a:prstGeom>
          <a:noFill/>
        </p:spPr>
        <p:txBody>
          <a:bodyPr wrap="square" rtlCol="0">
            <a:spAutoFit/>
          </a:bodyPr>
          <a:lstStyle/>
          <a:p>
            <a:pPr algn="ctr"/>
            <a:r>
              <a:rPr kumimoji="1" lang="ja-JP" altLang="en-US" dirty="0">
                <a:latin typeface="メイリオ"/>
                <a:ea typeface="メイリオ"/>
                <a:cs typeface="メイリオ"/>
              </a:rPr>
              <a:t>麻の実は、天然のサプリメント！</a:t>
            </a:r>
            <a:endParaRPr kumimoji="1" lang="en-US" altLang="ja-JP" dirty="0">
              <a:latin typeface="メイリオ"/>
              <a:ea typeface="メイリオ"/>
              <a:cs typeface="メイリオ"/>
            </a:endParaRPr>
          </a:p>
          <a:p>
            <a:pPr algn="ctr"/>
            <a:r>
              <a:rPr lang="en-US" altLang="ja-JP" dirty="0">
                <a:latin typeface="メイリオ"/>
                <a:ea typeface="メイリオ"/>
                <a:cs typeface="メイリオ"/>
              </a:rPr>
              <a:t>〜</a:t>
            </a:r>
            <a:r>
              <a:rPr lang="ja-JP" altLang="en-US" dirty="0">
                <a:latin typeface="メイリオ"/>
                <a:ea typeface="メイリオ"/>
                <a:cs typeface="メイリオ"/>
              </a:rPr>
              <a:t>スーパー・パワーフード</a:t>
            </a:r>
            <a:r>
              <a:rPr lang="en-US" altLang="ja-JP" dirty="0">
                <a:latin typeface="メイリオ"/>
                <a:ea typeface="メイリオ"/>
                <a:cs typeface="メイリオ"/>
              </a:rPr>
              <a:t>〜</a:t>
            </a:r>
            <a:endParaRPr kumimoji="1" lang="ja-JP" altLang="en-US" dirty="0">
              <a:latin typeface="メイリオ"/>
              <a:ea typeface="メイリオ"/>
              <a:cs typeface="メイリオ"/>
            </a:endParaRPr>
          </a:p>
        </p:txBody>
      </p:sp>
      <p:sp>
        <p:nvSpPr>
          <p:cNvPr id="6" name="テキスト ボックス 5"/>
          <p:cNvSpPr txBox="1"/>
          <p:nvPr/>
        </p:nvSpPr>
        <p:spPr>
          <a:xfrm>
            <a:off x="810121" y="1283049"/>
            <a:ext cx="8125086" cy="1661994"/>
          </a:xfrm>
          <a:prstGeom prst="rect">
            <a:avLst/>
          </a:prstGeom>
          <a:noFill/>
        </p:spPr>
        <p:txBody>
          <a:bodyPr wrap="square" rtlCol="0">
            <a:spAutoFit/>
          </a:bodyPr>
          <a:lstStyle/>
          <a:p>
            <a:r>
              <a:rPr kumimoji="1" lang="en-US" altLang="ja-JP" sz="1400" dirty="0">
                <a:latin typeface="メイリオ"/>
                <a:ea typeface="メイリオ"/>
                <a:cs typeface="メイリオ"/>
              </a:rPr>
              <a:t>◆</a:t>
            </a:r>
            <a:r>
              <a:rPr kumimoji="1" lang="ja-JP" altLang="en-US" sz="1400" dirty="0">
                <a:latin typeface="メイリオ"/>
                <a:ea typeface="メイリオ"/>
                <a:cs typeface="メイリオ"/>
              </a:rPr>
              <a:t>麻の実には、全ての必須アミノ酸（９種類）が含まれている。</a:t>
            </a:r>
            <a:endParaRPr kumimoji="1" lang="en-US" altLang="ja-JP" sz="1400" dirty="0">
              <a:latin typeface="メイリオ"/>
              <a:ea typeface="メイリオ"/>
              <a:cs typeface="メイリオ"/>
            </a:endParaRPr>
          </a:p>
          <a:p>
            <a:r>
              <a:rPr lang="en-US" altLang="ja-JP" sz="1400" dirty="0">
                <a:latin typeface="メイリオ"/>
                <a:ea typeface="メイリオ"/>
                <a:cs typeface="メイリオ"/>
              </a:rPr>
              <a:t>◆</a:t>
            </a:r>
            <a:r>
              <a:rPr lang="ja-JP" altLang="en-US" sz="1400" dirty="0">
                <a:latin typeface="メイリオ"/>
                <a:ea typeface="メイリオ"/>
                <a:cs typeface="メイリオ"/>
              </a:rPr>
              <a:t>麻の実には、１４種類の必須脂肪酸のオメガ</a:t>
            </a:r>
            <a:r>
              <a:rPr lang="en-US" altLang="ja-JP" sz="1400" dirty="0">
                <a:latin typeface="メイリオ"/>
                <a:ea typeface="メイリオ"/>
                <a:cs typeface="メイリオ"/>
              </a:rPr>
              <a:t>3</a:t>
            </a:r>
            <a:r>
              <a:rPr lang="ja-JP" altLang="en-US" sz="1400" dirty="0">
                <a:latin typeface="メイリオ"/>
                <a:ea typeface="メイリオ"/>
                <a:cs typeface="メイリオ"/>
              </a:rPr>
              <a:t>、</a:t>
            </a:r>
            <a:r>
              <a:rPr lang="en-US" altLang="ja-JP" sz="1400" dirty="0">
                <a:latin typeface="メイリオ"/>
                <a:ea typeface="メイリオ"/>
                <a:cs typeface="メイリオ"/>
              </a:rPr>
              <a:t>6</a:t>
            </a:r>
            <a:r>
              <a:rPr lang="ja-JP" altLang="en-US" sz="1400" dirty="0">
                <a:latin typeface="メイリオ"/>
                <a:ea typeface="メイリオ"/>
                <a:cs typeface="メイリオ"/>
              </a:rPr>
              <a:t>、</a:t>
            </a:r>
            <a:r>
              <a:rPr lang="en-US" altLang="ja-JP" sz="1400" dirty="0">
                <a:latin typeface="メイリオ"/>
                <a:ea typeface="メイリオ"/>
                <a:cs typeface="メイリオ"/>
              </a:rPr>
              <a:t>9</a:t>
            </a:r>
            <a:r>
              <a:rPr lang="ja-JP" altLang="en-US" sz="1400" dirty="0">
                <a:latin typeface="メイリオ"/>
                <a:ea typeface="メイリオ"/>
                <a:cs typeface="メイリオ"/>
              </a:rPr>
              <a:t>、</a:t>
            </a:r>
            <a:r>
              <a:rPr lang="en-US" altLang="ja-JP" sz="1400" dirty="0">
                <a:latin typeface="メイリオ"/>
                <a:ea typeface="メイリオ"/>
                <a:cs typeface="メイリオ"/>
              </a:rPr>
              <a:t>CLA</a:t>
            </a:r>
            <a:r>
              <a:rPr lang="ja-JP" altLang="en-US" sz="1400" dirty="0">
                <a:latin typeface="メイリオ"/>
                <a:ea typeface="メイリオ"/>
                <a:cs typeface="メイリオ"/>
              </a:rPr>
              <a:t>、</a:t>
            </a:r>
            <a:r>
              <a:rPr lang="en-US" altLang="ja-JP" sz="1400" dirty="0">
                <a:latin typeface="メイリオ"/>
                <a:ea typeface="メイリオ"/>
                <a:cs typeface="メイリオ"/>
              </a:rPr>
              <a:t>GLA</a:t>
            </a:r>
            <a:r>
              <a:rPr lang="ja-JP" altLang="en-US" sz="1400" dirty="0">
                <a:latin typeface="メイリオ"/>
                <a:ea typeface="メイリオ"/>
                <a:cs typeface="メイリオ"/>
              </a:rPr>
              <a:t>、</a:t>
            </a:r>
            <a:r>
              <a:rPr lang="en-US" altLang="ja-JP" sz="1400" dirty="0">
                <a:latin typeface="メイリオ"/>
                <a:ea typeface="メイリオ"/>
                <a:cs typeface="メイリオ"/>
              </a:rPr>
              <a:t>SDA</a:t>
            </a:r>
            <a:r>
              <a:rPr lang="ja-JP" altLang="en-US" sz="1400" dirty="0">
                <a:latin typeface="メイリオ"/>
                <a:ea typeface="メイリオ"/>
                <a:cs typeface="メイリオ"/>
              </a:rPr>
              <a:t>が含まれる。</a:t>
            </a:r>
            <a:endParaRPr lang="en-US" altLang="ja-JP" sz="1400" dirty="0">
              <a:latin typeface="メイリオ"/>
              <a:ea typeface="メイリオ"/>
              <a:cs typeface="メイリオ"/>
            </a:endParaRPr>
          </a:p>
          <a:p>
            <a:r>
              <a:rPr lang="en-US" altLang="ja-JP" sz="1400" dirty="0">
                <a:latin typeface="メイリオ"/>
                <a:ea typeface="メイリオ"/>
                <a:cs typeface="メイリオ"/>
              </a:rPr>
              <a:t>◆</a:t>
            </a:r>
            <a:r>
              <a:rPr lang="ja-JP" altLang="en-US" sz="1400" dirty="0">
                <a:latin typeface="メイリオ"/>
                <a:ea typeface="メイリオ"/>
                <a:cs typeface="メイリオ"/>
              </a:rPr>
              <a:t>特にオメガ６（リノール酸）とオメガ３（アルファ・リノレン酸）が、３：１と言う絶妙の割合で含まれガンマ・リノレン酸も２％</a:t>
            </a:r>
            <a:r>
              <a:rPr lang="en-US" altLang="ja-JP" sz="1400" dirty="0">
                <a:latin typeface="メイリオ"/>
                <a:ea typeface="メイリオ"/>
                <a:cs typeface="メイリオ"/>
              </a:rPr>
              <a:t>〜</a:t>
            </a:r>
            <a:r>
              <a:rPr lang="ja-JP" altLang="en-US" sz="1400" dirty="0">
                <a:latin typeface="メイリオ"/>
                <a:ea typeface="メイリオ"/>
                <a:cs typeface="メイリオ"/>
              </a:rPr>
              <a:t>４％含まれる。</a:t>
            </a:r>
            <a:endParaRPr lang="en-US" altLang="ja-JP" sz="1400" dirty="0">
              <a:latin typeface="メイリオ"/>
              <a:ea typeface="メイリオ"/>
              <a:cs typeface="メイリオ"/>
            </a:endParaRPr>
          </a:p>
          <a:p>
            <a:r>
              <a:rPr lang="en-US" altLang="ja-JP" sz="1400" dirty="0">
                <a:latin typeface="メイリオ"/>
                <a:ea typeface="メイリオ"/>
                <a:cs typeface="メイリオ"/>
              </a:rPr>
              <a:t>◆</a:t>
            </a:r>
            <a:r>
              <a:rPr lang="ja-JP" altLang="en-US" sz="1400" dirty="0">
                <a:latin typeface="メイリオ"/>
                <a:ea typeface="メイリオ"/>
                <a:cs typeface="メイリオ"/>
              </a:rPr>
              <a:t>米</a:t>
            </a:r>
            <a:r>
              <a:rPr lang="en-US" altLang="ja-JP" sz="1400" dirty="0">
                <a:latin typeface="メイリオ"/>
                <a:ea typeface="メイリオ"/>
                <a:cs typeface="メイリオ"/>
              </a:rPr>
              <a:t>FAA</a:t>
            </a:r>
            <a:r>
              <a:rPr lang="ja-JP" altLang="en-US" sz="1400" dirty="0">
                <a:latin typeface="メイリオ"/>
                <a:ea typeface="メイリオ"/>
                <a:cs typeface="メイリオ"/>
              </a:rPr>
              <a:t>が使用を禁止したトランス脂肪酸は「ゼロ」。</a:t>
            </a:r>
            <a:endParaRPr lang="en-US" altLang="ja-JP" sz="1400" dirty="0">
              <a:latin typeface="メイリオ"/>
              <a:ea typeface="メイリオ"/>
              <a:cs typeface="メイリオ"/>
            </a:endParaRPr>
          </a:p>
          <a:p>
            <a:r>
              <a:rPr kumimoji="1" lang="en-US" altLang="ja-JP" sz="1400" dirty="0">
                <a:latin typeface="メイリオ"/>
                <a:ea typeface="メイリオ"/>
                <a:cs typeface="メイリオ"/>
              </a:rPr>
              <a:t>◆</a:t>
            </a:r>
            <a:r>
              <a:rPr kumimoji="1" lang="ja-JP" altLang="en-US" sz="1400" dirty="0">
                <a:latin typeface="メイリオ"/>
                <a:ea typeface="メイリオ"/>
                <a:cs typeface="メイリオ"/>
              </a:rPr>
              <a:t>麻の実には、ミネラルも豊富。銅、鉄、マグネシウム、亜鉛など。</a:t>
            </a:r>
            <a:endParaRPr kumimoji="1" lang="en-US" altLang="ja-JP" sz="1400" dirty="0">
              <a:latin typeface="メイリオ"/>
              <a:ea typeface="メイリオ"/>
              <a:cs typeface="メイリオ"/>
            </a:endParaRPr>
          </a:p>
          <a:p>
            <a:r>
              <a:rPr lang="en-US" altLang="ja-JP" sz="1400" dirty="0">
                <a:latin typeface="メイリオ"/>
                <a:ea typeface="メイリオ"/>
                <a:cs typeface="メイリオ"/>
              </a:rPr>
              <a:t>◆</a:t>
            </a:r>
            <a:r>
              <a:rPr lang="ja-JP" altLang="en-US" sz="1400" dirty="0">
                <a:latin typeface="メイリオ"/>
                <a:ea typeface="メイリオ"/>
                <a:cs typeface="メイリオ"/>
              </a:rPr>
              <a:t>麻の実には、食物繊維も豊富。</a:t>
            </a:r>
            <a:endParaRPr kumimoji="1" lang="ja-JP" altLang="en-US" sz="1400" dirty="0">
              <a:latin typeface="メイリオ"/>
              <a:ea typeface="メイリオ"/>
              <a:cs typeface="メイリオ"/>
            </a:endParaRPr>
          </a:p>
        </p:txBody>
      </p:sp>
      <p:sp>
        <p:nvSpPr>
          <p:cNvPr id="7" name="テキスト ボックス 6"/>
          <p:cNvSpPr txBox="1"/>
          <p:nvPr/>
        </p:nvSpPr>
        <p:spPr>
          <a:xfrm>
            <a:off x="810121" y="6117594"/>
            <a:ext cx="2233112" cy="276999"/>
          </a:xfrm>
          <a:prstGeom prst="rect">
            <a:avLst/>
          </a:prstGeom>
          <a:noFill/>
        </p:spPr>
        <p:txBody>
          <a:bodyPr wrap="square" rtlCol="0">
            <a:spAutoFit/>
          </a:bodyPr>
          <a:lstStyle/>
          <a:p>
            <a:pPr algn="ctr"/>
            <a:r>
              <a:rPr kumimoji="1" lang="ja-JP" altLang="en-US" sz="1200" dirty="0">
                <a:latin typeface="メイリオ"/>
                <a:ea typeface="メイリオ"/>
                <a:cs typeface="メイリオ"/>
              </a:rPr>
              <a:t>成城石井で買える</a:t>
            </a:r>
          </a:p>
        </p:txBody>
      </p:sp>
      <p:sp>
        <p:nvSpPr>
          <p:cNvPr id="8" name="正方形/長方形 7"/>
          <p:cNvSpPr/>
          <p:nvPr/>
        </p:nvSpPr>
        <p:spPr>
          <a:xfrm>
            <a:off x="3043233" y="6163760"/>
            <a:ext cx="5583074" cy="461665"/>
          </a:xfrm>
          <a:prstGeom prst="rect">
            <a:avLst/>
          </a:prstGeom>
        </p:spPr>
        <p:txBody>
          <a:bodyPr wrap="square">
            <a:spAutoFit/>
          </a:bodyPr>
          <a:lstStyle/>
          <a:p>
            <a:r>
              <a:rPr lang="ja-JP" altLang="en-US" sz="1200" dirty="0">
                <a:latin typeface="メイリオ"/>
                <a:ea typeface="メイリオ"/>
                <a:cs typeface="メイリオ"/>
              </a:rPr>
              <a:t>再婚した藤原紀香は毎食、サラダを必ず食べるが、そのサラダ・ドレッシングのオイルには、ヘンプオイルヘンプシードナッツを欠かさないことで有名。</a:t>
            </a:r>
          </a:p>
        </p:txBody>
      </p:sp>
    </p:spTree>
    <p:extLst>
      <p:ext uri="{BB962C8B-B14F-4D97-AF65-F5344CB8AC3E}">
        <p14:creationId xmlns:p14="http://schemas.microsoft.com/office/powerpoint/2010/main" val="683395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537297" y="1255510"/>
            <a:ext cx="4005176" cy="2002588"/>
          </a:xfrm>
          <a:prstGeom prst="rect">
            <a:avLst/>
          </a:prstGeom>
        </p:spPr>
      </p:pic>
      <p:sp>
        <p:nvSpPr>
          <p:cNvPr id="3" name="テキスト ボックス 2"/>
          <p:cNvSpPr txBox="1"/>
          <p:nvPr/>
        </p:nvSpPr>
        <p:spPr>
          <a:xfrm>
            <a:off x="1626809" y="2964561"/>
            <a:ext cx="1853398" cy="276999"/>
          </a:xfrm>
          <a:prstGeom prst="rect">
            <a:avLst/>
          </a:prstGeom>
          <a:noFill/>
        </p:spPr>
        <p:txBody>
          <a:bodyPr wrap="square" rtlCol="0">
            <a:spAutoFit/>
          </a:bodyPr>
          <a:lstStyle/>
          <a:p>
            <a:r>
              <a:rPr kumimoji="1" lang="en-US" altLang="ja-JP" sz="1200" dirty="0">
                <a:latin typeface="メイリオ"/>
                <a:ea typeface="メイリオ"/>
                <a:cs typeface="メイリオ"/>
              </a:rPr>
              <a:t>Cool Hemp Ice Desert</a:t>
            </a:r>
            <a:endParaRPr kumimoji="1" lang="ja-JP" altLang="en-US" sz="1200" dirty="0">
              <a:latin typeface="メイリオ"/>
              <a:ea typeface="メイリオ"/>
              <a:cs typeface="メイリオ"/>
            </a:endParaRPr>
          </a:p>
        </p:txBody>
      </p:sp>
      <p:pic>
        <p:nvPicPr>
          <p:cNvPr id="4" name="図 3"/>
          <p:cNvPicPr>
            <a:picLocks noChangeAspect="1"/>
          </p:cNvPicPr>
          <p:nvPr/>
        </p:nvPicPr>
        <p:blipFill>
          <a:blip r:embed="rId3"/>
          <a:stretch>
            <a:fillRect/>
          </a:stretch>
        </p:blipFill>
        <p:spPr>
          <a:xfrm>
            <a:off x="4875061" y="1031401"/>
            <a:ext cx="3810000" cy="2654300"/>
          </a:xfrm>
          <a:prstGeom prst="rect">
            <a:avLst/>
          </a:prstGeom>
        </p:spPr>
      </p:pic>
      <p:sp>
        <p:nvSpPr>
          <p:cNvPr id="5" name="テキスト ボックス 4"/>
          <p:cNvSpPr txBox="1"/>
          <p:nvPr/>
        </p:nvSpPr>
        <p:spPr>
          <a:xfrm>
            <a:off x="5689711" y="3671029"/>
            <a:ext cx="2433204" cy="276999"/>
          </a:xfrm>
          <a:prstGeom prst="rect">
            <a:avLst/>
          </a:prstGeom>
          <a:noFill/>
        </p:spPr>
        <p:txBody>
          <a:bodyPr wrap="square" rtlCol="0">
            <a:spAutoFit/>
          </a:bodyPr>
          <a:lstStyle/>
          <a:p>
            <a:r>
              <a:rPr kumimoji="1" lang="en-US" altLang="ja-JP" sz="1200" dirty="0">
                <a:latin typeface="メイリオ"/>
                <a:ea typeface="メイリオ"/>
                <a:cs typeface="メイリオ"/>
              </a:rPr>
              <a:t>Cool Hemp Energy Cookies</a:t>
            </a:r>
            <a:endParaRPr kumimoji="1" lang="ja-JP" altLang="en-US" sz="1200" dirty="0">
              <a:latin typeface="メイリオ"/>
              <a:ea typeface="メイリオ"/>
              <a:cs typeface="メイリオ"/>
            </a:endParaRPr>
          </a:p>
        </p:txBody>
      </p:sp>
      <p:pic>
        <p:nvPicPr>
          <p:cNvPr id="6" name="図 5"/>
          <p:cNvPicPr>
            <a:picLocks noChangeAspect="1"/>
          </p:cNvPicPr>
          <p:nvPr/>
        </p:nvPicPr>
        <p:blipFill>
          <a:blip r:embed="rId4"/>
          <a:stretch>
            <a:fillRect/>
          </a:stretch>
        </p:blipFill>
        <p:spPr>
          <a:xfrm>
            <a:off x="928010" y="3548624"/>
            <a:ext cx="3810000" cy="2654300"/>
          </a:xfrm>
          <a:prstGeom prst="rect">
            <a:avLst/>
          </a:prstGeom>
        </p:spPr>
      </p:pic>
      <p:sp>
        <p:nvSpPr>
          <p:cNvPr id="7" name="テキスト ボックス 6"/>
          <p:cNvSpPr txBox="1"/>
          <p:nvPr/>
        </p:nvSpPr>
        <p:spPr>
          <a:xfrm>
            <a:off x="1703699" y="6207145"/>
            <a:ext cx="2433204" cy="276999"/>
          </a:xfrm>
          <a:prstGeom prst="rect">
            <a:avLst/>
          </a:prstGeom>
          <a:noFill/>
        </p:spPr>
        <p:txBody>
          <a:bodyPr wrap="square" rtlCol="0">
            <a:spAutoFit/>
          </a:bodyPr>
          <a:lstStyle/>
          <a:p>
            <a:r>
              <a:rPr kumimoji="1" lang="en-US" altLang="ja-JP" sz="1200" dirty="0">
                <a:latin typeface="メイリオ"/>
                <a:ea typeface="メイリオ"/>
                <a:cs typeface="メイリオ"/>
              </a:rPr>
              <a:t>Cool Hemp Protein Powder</a:t>
            </a:r>
            <a:endParaRPr kumimoji="1" lang="ja-JP" altLang="en-US" sz="1200" dirty="0">
              <a:latin typeface="メイリオ"/>
              <a:ea typeface="メイリオ"/>
              <a:cs typeface="メイリオ"/>
            </a:endParaRPr>
          </a:p>
        </p:txBody>
      </p:sp>
      <p:pic>
        <p:nvPicPr>
          <p:cNvPr id="9" name="図 8"/>
          <p:cNvPicPr>
            <a:picLocks noChangeAspect="1"/>
          </p:cNvPicPr>
          <p:nvPr/>
        </p:nvPicPr>
        <p:blipFill>
          <a:blip r:embed="rId5"/>
          <a:stretch>
            <a:fillRect/>
          </a:stretch>
        </p:blipFill>
        <p:spPr>
          <a:xfrm>
            <a:off x="4884525" y="4772877"/>
            <a:ext cx="4151820" cy="924724"/>
          </a:xfrm>
          <a:prstGeom prst="rect">
            <a:avLst/>
          </a:prstGeom>
        </p:spPr>
      </p:pic>
      <p:sp>
        <p:nvSpPr>
          <p:cNvPr id="10" name="正方形/長方形 9"/>
          <p:cNvSpPr/>
          <p:nvPr/>
        </p:nvSpPr>
        <p:spPr>
          <a:xfrm>
            <a:off x="5774426" y="5617745"/>
            <a:ext cx="2631525" cy="261610"/>
          </a:xfrm>
          <a:prstGeom prst="rect">
            <a:avLst/>
          </a:prstGeom>
        </p:spPr>
        <p:txBody>
          <a:bodyPr wrap="none">
            <a:spAutoFit/>
          </a:bodyPr>
          <a:lstStyle/>
          <a:p>
            <a:r>
              <a:rPr lang="en-US" altLang="ja-JP" sz="1100" dirty="0"/>
              <a:t>http://</a:t>
            </a:r>
            <a:r>
              <a:rPr lang="en-US" altLang="ja-JP" sz="1100" dirty="0" err="1"/>
              <a:t>www.coolhemp.com</a:t>
            </a:r>
            <a:r>
              <a:rPr lang="en-US" altLang="ja-JP" sz="1100" dirty="0"/>
              <a:t>/</a:t>
            </a:r>
            <a:r>
              <a:rPr lang="en-US" altLang="ja-JP" sz="1100" dirty="0" err="1"/>
              <a:t>en_home.htm</a:t>
            </a:r>
            <a:endParaRPr lang="ja-JP" altLang="en-US" sz="1100" dirty="0"/>
          </a:p>
        </p:txBody>
      </p:sp>
      <p:sp>
        <p:nvSpPr>
          <p:cNvPr id="11" name="テキスト ボックス 10"/>
          <p:cNvSpPr txBox="1"/>
          <p:nvPr/>
        </p:nvSpPr>
        <p:spPr>
          <a:xfrm>
            <a:off x="2881681" y="448218"/>
            <a:ext cx="2988409" cy="400110"/>
          </a:xfrm>
          <a:prstGeom prst="rect">
            <a:avLst/>
          </a:prstGeom>
          <a:noFill/>
        </p:spPr>
        <p:txBody>
          <a:bodyPr wrap="square" rtlCol="0">
            <a:spAutoFit/>
          </a:bodyPr>
          <a:lstStyle/>
          <a:p>
            <a:pPr algn="ctr"/>
            <a:r>
              <a:rPr kumimoji="1" lang="en-US" altLang="ja-JP" sz="2000" dirty="0">
                <a:latin typeface="メイリオ"/>
                <a:ea typeface="メイリオ"/>
                <a:cs typeface="メイリオ"/>
              </a:rPr>
              <a:t>Cool Hemp</a:t>
            </a:r>
            <a:endParaRPr kumimoji="1" lang="ja-JP" altLang="en-US" sz="2000" dirty="0">
              <a:latin typeface="メイリオ"/>
              <a:ea typeface="メイリオ"/>
              <a:cs typeface="メイリオ"/>
            </a:endParaRPr>
          </a:p>
        </p:txBody>
      </p:sp>
    </p:spTree>
    <p:extLst>
      <p:ext uri="{BB962C8B-B14F-4D97-AF65-F5344CB8AC3E}">
        <p14:creationId xmlns:p14="http://schemas.microsoft.com/office/powerpoint/2010/main" val="1809146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205929" y="2093168"/>
            <a:ext cx="4095522" cy="4095522"/>
          </a:xfrm>
          <a:prstGeom prst="rect">
            <a:avLst/>
          </a:prstGeom>
        </p:spPr>
      </p:pic>
      <p:sp>
        <p:nvSpPr>
          <p:cNvPr id="14" name="テキスト ボックス 13"/>
          <p:cNvSpPr txBox="1"/>
          <p:nvPr/>
        </p:nvSpPr>
        <p:spPr>
          <a:xfrm>
            <a:off x="205929" y="6246697"/>
            <a:ext cx="4187044" cy="461665"/>
          </a:xfrm>
          <a:prstGeom prst="rect">
            <a:avLst/>
          </a:prstGeom>
          <a:noFill/>
        </p:spPr>
        <p:txBody>
          <a:bodyPr wrap="square" rtlCol="0">
            <a:spAutoFit/>
          </a:bodyPr>
          <a:lstStyle/>
          <a:p>
            <a:r>
              <a:rPr kumimoji="1" lang="ja-JP" altLang="en-US" sz="1200" dirty="0">
                <a:latin typeface="メイリオ"/>
                <a:ea typeface="メイリオ"/>
                <a:cs typeface="メイリオ"/>
              </a:rPr>
              <a:t>スーパーフード「キヌア」とヘンプ・オイルのおにぎり！</a:t>
            </a:r>
            <a:endParaRPr kumimoji="1" lang="en-US" altLang="ja-JP" sz="1200" dirty="0">
              <a:latin typeface="メイリオ"/>
              <a:ea typeface="メイリオ"/>
              <a:cs typeface="メイリオ"/>
            </a:endParaRPr>
          </a:p>
          <a:p>
            <a:r>
              <a:rPr lang="ja-JP" altLang="en-US" sz="1200" dirty="0">
                <a:latin typeface="メイリオ"/>
                <a:ea typeface="メイリオ"/>
                <a:cs typeface="メイリオ"/>
              </a:rPr>
              <a:t>浜崎あゆみも食べた</a:t>
            </a:r>
            <a:r>
              <a:rPr lang="en-US" altLang="ja-JP" sz="1200" dirty="0">
                <a:latin typeface="メイリオ"/>
                <a:ea typeface="メイリオ"/>
                <a:cs typeface="メイリオ"/>
              </a:rPr>
              <a:t>〜</a:t>
            </a:r>
            <a:endParaRPr kumimoji="1" lang="ja-JP" altLang="en-US" sz="1200" dirty="0">
              <a:latin typeface="メイリオ"/>
              <a:ea typeface="メイリオ"/>
              <a:cs typeface="メイリオ"/>
            </a:endParaRPr>
          </a:p>
        </p:txBody>
      </p:sp>
      <p:pic>
        <p:nvPicPr>
          <p:cNvPr id="15" name="図 14"/>
          <p:cNvPicPr>
            <a:picLocks noChangeAspect="1"/>
          </p:cNvPicPr>
          <p:nvPr/>
        </p:nvPicPr>
        <p:blipFill>
          <a:blip r:embed="rId3"/>
          <a:stretch>
            <a:fillRect/>
          </a:stretch>
        </p:blipFill>
        <p:spPr>
          <a:xfrm>
            <a:off x="4507641" y="0"/>
            <a:ext cx="4556269" cy="4556269"/>
          </a:xfrm>
          <a:prstGeom prst="rect">
            <a:avLst/>
          </a:prstGeom>
        </p:spPr>
      </p:pic>
      <p:pic>
        <p:nvPicPr>
          <p:cNvPr id="12" name="図 11"/>
          <p:cNvPicPr>
            <a:picLocks noChangeAspect="1"/>
          </p:cNvPicPr>
          <p:nvPr/>
        </p:nvPicPr>
        <p:blipFill>
          <a:blip r:embed="rId4"/>
          <a:stretch>
            <a:fillRect/>
          </a:stretch>
        </p:blipFill>
        <p:spPr>
          <a:xfrm>
            <a:off x="4507642" y="4295099"/>
            <a:ext cx="4556268" cy="2562901"/>
          </a:xfrm>
          <a:prstGeom prst="rect">
            <a:avLst/>
          </a:prstGeom>
        </p:spPr>
      </p:pic>
      <p:sp>
        <p:nvSpPr>
          <p:cNvPr id="16" name="テキスト ボックス 15"/>
          <p:cNvSpPr txBox="1"/>
          <p:nvPr/>
        </p:nvSpPr>
        <p:spPr>
          <a:xfrm>
            <a:off x="205929" y="582658"/>
            <a:ext cx="4301712" cy="984885"/>
          </a:xfrm>
          <a:prstGeom prst="rect">
            <a:avLst/>
          </a:prstGeom>
          <a:noFill/>
        </p:spPr>
        <p:txBody>
          <a:bodyPr wrap="square" rtlCol="0">
            <a:spAutoFit/>
          </a:bodyPr>
          <a:lstStyle/>
          <a:p>
            <a:pPr algn="ctr"/>
            <a:r>
              <a:rPr kumimoji="1" lang="ja-JP" altLang="en-US" sz="1600" b="1" dirty="0">
                <a:latin typeface="メイリオ"/>
                <a:ea typeface="メイリオ"/>
                <a:cs typeface="メイリオ"/>
              </a:rPr>
              <a:t>代官山サラダ</a:t>
            </a:r>
            <a:endParaRPr kumimoji="1" lang="en-US" altLang="ja-JP" sz="1600" b="1" dirty="0">
              <a:latin typeface="メイリオ"/>
              <a:ea typeface="メイリオ"/>
              <a:cs typeface="メイリオ"/>
            </a:endParaRPr>
          </a:p>
          <a:p>
            <a:endParaRPr lang="en-US" altLang="ja-JP" sz="1400" dirty="0">
              <a:latin typeface="メイリオ"/>
              <a:ea typeface="メイリオ"/>
              <a:cs typeface="メイリオ"/>
            </a:endParaRPr>
          </a:p>
          <a:p>
            <a:r>
              <a:rPr kumimoji="1" lang="ja-JP" altLang="en-US" sz="1400" dirty="0">
                <a:latin typeface="メイリオ"/>
                <a:ea typeface="メイリオ"/>
                <a:cs typeface="メイリオ"/>
              </a:rPr>
              <a:t>浜崎あゆみや吉木りさがハマっているサラダ屋さん。</a:t>
            </a:r>
            <a:endParaRPr kumimoji="1" lang="en-US" altLang="ja-JP" sz="1400" dirty="0">
              <a:latin typeface="メイリオ"/>
              <a:ea typeface="メイリオ"/>
              <a:cs typeface="メイリオ"/>
            </a:endParaRPr>
          </a:p>
          <a:p>
            <a:r>
              <a:rPr kumimoji="1" lang="ja-JP" altLang="en-US" sz="1400" dirty="0">
                <a:latin typeface="メイリオ"/>
                <a:ea typeface="メイリオ"/>
                <a:cs typeface="メイリオ"/>
              </a:rPr>
              <a:t>オーナーは、</a:t>
            </a:r>
            <a:r>
              <a:rPr kumimoji="1" lang="en-US" altLang="ja-JP" sz="1400" dirty="0" err="1">
                <a:latin typeface="メイリオ"/>
                <a:ea typeface="メイリオ"/>
                <a:cs typeface="メイリオ"/>
              </a:rPr>
              <a:t>CoCo</a:t>
            </a:r>
            <a:r>
              <a:rPr kumimoji="1" lang="ja-JP" altLang="en-US" sz="1400" dirty="0">
                <a:latin typeface="メイリオ"/>
                <a:ea typeface="メイリオ"/>
                <a:cs typeface="メイリオ"/>
              </a:rPr>
              <a:t>の宮前真樹らしい</a:t>
            </a:r>
            <a:r>
              <a:rPr kumimoji="1" lang="en-US" altLang="ja-JP" sz="1400" dirty="0">
                <a:latin typeface="メイリオ"/>
                <a:ea typeface="メイリオ"/>
                <a:cs typeface="メイリオ"/>
              </a:rPr>
              <a:t>〜</a:t>
            </a:r>
            <a:endParaRPr kumimoji="1" lang="ja-JP" altLang="en-US" sz="1400" dirty="0">
              <a:latin typeface="メイリオ"/>
              <a:ea typeface="メイリオ"/>
              <a:cs typeface="メイリオ"/>
            </a:endParaRPr>
          </a:p>
        </p:txBody>
      </p:sp>
    </p:spTree>
    <p:extLst>
      <p:ext uri="{BB962C8B-B14F-4D97-AF65-F5344CB8AC3E}">
        <p14:creationId xmlns:p14="http://schemas.microsoft.com/office/powerpoint/2010/main" val="31204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952500" y="381000"/>
            <a:ext cx="7226300" cy="6096000"/>
          </a:xfrm>
          <a:prstGeom prst="rect">
            <a:avLst/>
          </a:prstGeom>
        </p:spPr>
      </p:pic>
      <p:sp>
        <p:nvSpPr>
          <p:cNvPr id="3" name="正方形/長方形 2"/>
          <p:cNvSpPr/>
          <p:nvPr/>
        </p:nvSpPr>
        <p:spPr>
          <a:xfrm>
            <a:off x="952500" y="6477000"/>
            <a:ext cx="2381913" cy="230832"/>
          </a:xfrm>
          <a:prstGeom prst="rect">
            <a:avLst/>
          </a:prstGeom>
        </p:spPr>
        <p:txBody>
          <a:bodyPr wrap="non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krtruang.com</a:t>
            </a:r>
            <a:r>
              <a:rPr lang="en-US" altLang="ja-JP" sz="900" dirty="0">
                <a:latin typeface="メイリオ"/>
                <a:ea typeface="メイリオ"/>
                <a:cs typeface="メイリオ"/>
              </a:rPr>
              <a:t>/learn/16753.html</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835680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57200" y="0"/>
            <a:ext cx="8225801" cy="6858000"/>
          </a:xfrm>
          <a:prstGeom prst="rect">
            <a:avLst/>
          </a:prstGeom>
        </p:spPr>
      </p:pic>
      <p:sp>
        <p:nvSpPr>
          <p:cNvPr id="3" name="正方形/長方形 2"/>
          <p:cNvSpPr/>
          <p:nvPr/>
        </p:nvSpPr>
        <p:spPr>
          <a:xfrm>
            <a:off x="457200" y="6632243"/>
            <a:ext cx="4572000" cy="230832"/>
          </a:xfrm>
          <a:prstGeom prst="rect">
            <a:avLst/>
          </a:prstGeom>
        </p:spPr>
        <p:txBody>
          <a:bodyPr>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file.slowspace.blog.shinobi.jp</a:t>
            </a:r>
            <a:r>
              <a:rPr lang="en-US" altLang="ja-JP" sz="900" dirty="0">
                <a:latin typeface="メイリオ"/>
                <a:ea typeface="メイリオ"/>
                <a:cs typeface="メイリオ"/>
              </a:rPr>
              <a:t>/Untitled-1.jpg</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1973367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p:cNvCxnSpPr/>
          <p:nvPr/>
        </p:nvCxnSpPr>
        <p:spPr>
          <a:xfrm>
            <a:off x="1323703" y="1088571"/>
            <a:ext cx="0" cy="489421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a:xfrm flipV="1">
            <a:off x="1323703" y="5981476"/>
            <a:ext cx="7145385" cy="1313"/>
          </a:xfrm>
          <a:prstGeom prst="line">
            <a:avLst/>
          </a:prstGeom>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870857" y="5798124"/>
            <a:ext cx="452846" cy="369332"/>
          </a:xfrm>
          <a:prstGeom prst="rect">
            <a:avLst/>
          </a:prstGeom>
          <a:noFill/>
        </p:spPr>
        <p:txBody>
          <a:bodyPr wrap="square" rtlCol="0">
            <a:spAutoFit/>
          </a:bodyPr>
          <a:lstStyle/>
          <a:p>
            <a:pPr algn="ctr"/>
            <a:r>
              <a:rPr kumimoji="1" lang="en-US" altLang="ja-JP" dirty="0"/>
              <a:t>0</a:t>
            </a:r>
            <a:endParaRPr kumimoji="1" lang="ja-JP" altLang="en-US" dirty="0"/>
          </a:p>
        </p:txBody>
      </p:sp>
      <p:sp>
        <p:nvSpPr>
          <p:cNvPr id="15" name="テキスト ボックス 14"/>
          <p:cNvSpPr txBox="1"/>
          <p:nvPr/>
        </p:nvSpPr>
        <p:spPr>
          <a:xfrm>
            <a:off x="687977" y="3964076"/>
            <a:ext cx="696686" cy="369332"/>
          </a:xfrm>
          <a:prstGeom prst="rect">
            <a:avLst/>
          </a:prstGeom>
          <a:noFill/>
        </p:spPr>
        <p:txBody>
          <a:bodyPr wrap="square" rtlCol="0">
            <a:spAutoFit/>
          </a:bodyPr>
          <a:lstStyle/>
          <a:p>
            <a:pPr algn="ctr"/>
            <a:r>
              <a:rPr lang="en-US" altLang="ja-JP" dirty="0"/>
              <a:t>100</a:t>
            </a:r>
            <a:endParaRPr kumimoji="1" lang="ja-JP" altLang="en-US" dirty="0"/>
          </a:p>
        </p:txBody>
      </p:sp>
      <p:sp>
        <p:nvSpPr>
          <p:cNvPr id="16" name="テキスト ボックス 15"/>
          <p:cNvSpPr txBox="1"/>
          <p:nvPr/>
        </p:nvSpPr>
        <p:spPr>
          <a:xfrm>
            <a:off x="627017" y="1972326"/>
            <a:ext cx="696686" cy="369332"/>
          </a:xfrm>
          <a:prstGeom prst="rect">
            <a:avLst/>
          </a:prstGeom>
          <a:noFill/>
        </p:spPr>
        <p:txBody>
          <a:bodyPr wrap="square" rtlCol="0">
            <a:spAutoFit/>
          </a:bodyPr>
          <a:lstStyle/>
          <a:p>
            <a:pPr algn="ctr"/>
            <a:r>
              <a:rPr lang="en-US" altLang="ja-JP" dirty="0"/>
              <a:t>200</a:t>
            </a:r>
            <a:endParaRPr kumimoji="1" lang="ja-JP" altLang="en-US" dirty="0"/>
          </a:p>
        </p:txBody>
      </p:sp>
      <p:sp>
        <p:nvSpPr>
          <p:cNvPr id="17" name="テキスト ボックス 16"/>
          <p:cNvSpPr txBox="1"/>
          <p:nvPr/>
        </p:nvSpPr>
        <p:spPr>
          <a:xfrm>
            <a:off x="1611086" y="5981475"/>
            <a:ext cx="696686" cy="369332"/>
          </a:xfrm>
          <a:prstGeom prst="rect">
            <a:avLst/>
          </a:prstGeom>
          <a:noFill/>
        </p:spPr>
        <p:txBody>
          <a:bodyPr wrap="square" rtlCol="0">
            <a:spAutoFit/>
          </a:bodyPr>
          <a:lstStyle/>
          <a:p>
            <a:pPr algn="ctr"/>
            <a:r>
              <a:rPr lang="en-US" altLang="ja-JP" dirty="0"/>
              <a:t>11</a:t>
            </a:r>
            <a:r>
              <a:rPr lang="ja-JP" altLang="en-US" dirty="0"/>
              <a:t>年</a:t>
            </a:r>
            <a:endParaRPr kumimoji="1" lang="ja-JP" altLang="en-US" dirty="0"/>
          </a:p>
        </p:txBody>
      </p:sp>
      <p:sp>
        <p:nvSpPr>
          <p:cNvPr id="18" name="テキスト ボックス 17"/>
          <p:cNvSpPr txBox="1"/>
          <p:nvPr/>
        </p:nvSpPr>
        <p:spPr>
          <a:xfrm>
            <a:off x="2490650" y="5981476"/>
            <a:ext cx="696686" cy="369332"/>
          </a:xfrm>
          <a:prstGeom prst="rect">
            <a:avLst/>
          </a:prstGeom>
          <a:noFill/>
        </p:spPr>
        <p:txBody>
          <a:bodyPr wrap="square" rtlCol="0">
            <a:spAutoFit/>
          </a:bodyPr>
          <a:lstStyle/>
          <a:p>
            <a:pPr algn="ctr"/>
            <a:r>
              <a:rPr lang="en-US" altLang="ja-JP" dirty="0"/>
              <a:t>12</a:t>
            </a:r>
            <a:r>
              <a:rPr lang="ja-JP" altLang="en-US" dirty="0"/>
              <a:t>年</a:t>
            </a:r>
            <a:endParaRPr kumimoji="1" lang="ja-JP" altLang="en-US" dirty="0"/>
          </a:p>
        </p:txBody>
      </p:sp>
      <p:sp>
        <p:nvSpPr>
          <p:cNvPr id="19" name="テキスト ボックス 18"/>
          <p:cNvSpPr txBox="1"/>
          <p:nvPr/>
        </p:nvSpPr>
        <p:spPr>
          <a:xfrm>
            <a:off x="3333207" y="5994007"/>
            <a:ext cx="696686" cy="369332"/>
          </a:xfrm>
          <a:prstGeom prst="rect">
            <a:avLst/>
          </a:prstGeom>
          <a:noFill/>
        </p:spPr>
        <p:txBody>
          <a:bodyPr wrap="square" rtlCol="0">
            <a:spAutoFit/>
          </a:bodyPr>
          <a:lstStyle/>
          <a:p>
            <a:pPr algn="ctr"/>
            <a:r>
              <a:rPr lang="en-US" altLang="ja-JP" dirty="0"/>
              <a:t>13</a:t>
            </a:r>
            <a:r>
              <a:rPr lang="ja-JP" altLang="en-US" dirty="0"/>
              <a:t>年</a:t>
            </a:r>
            <a:endParaRPr kumimoji="1" lang="ja-JP" altLang="en-US" dirty="0"/>
          </a:p>
        </p:txBody>
      </p:sp>
      <p:sp>
        <p:nvSpPr>
          <p:cNvPr id="20" name="テキスト ボックス 19"/>
          <p:cNvSpPr txBox="1"/>
          <p:nvPr/>
        </p:nvSpPr>
        <p:spPr>
          <a:xfrm>
            <a:off x="4153992" y="5994007"/>
            <a:ext cx="696686" cy="369332"/>
          </a:xfrm>
          <a:prstGeom prst="rect">
            <a:avLst/>
          </a:prstGeom>
          <a:noFill/>
        </p:spPr>
        <p:txBody>
          <a:bodyPr wrap="square" rtlCol="0">
            <a:spAutoFit/>
          </a:bodyPr>
          <a:lstStyle/>
          <a:p>
            <a:pPr algn="ctr"/>
            <a:r>
              <a:rPr lang="en-US" altLang="ja-JP" dirty="0"/>
              <a:t>14</a:t>
            </a:r>
            <a:r>
              <a:rPr lang="ja-JP" altLang="en-US" dirty="0"/>
              <a:t>年</a:t>
            </a:r>
            <a:endParaRPr kumimoji="1" lang="ja-JP" altLang="en-US" dirty="0"/>
          </a:p>
        </p:txBody>
      </p:sp>
      <p:sp>
        <p:nvSpPr>
          <p:cNvPr id="21" name="テキスト ボックス 20"/>
          <p:cNvSpPr txBox="1"/>
          <p:nvPr/>
        </p:nvSpPr>
        <p:spPr>
          <a:xfrm>
            <a:off x="5029200" y="5994007"/>
            <a:ext cx="696686" cy="369332"/>
          </a:xfrm>
          <a:prstGeom prst="rect">
            <a:avLst/>
          </a:prstGeom>
          <a:noFill/>
        </p:spPr>
        <p:txBody>
          <a:bodyPr wrap="square" rtlCol="0">
            <a:spAutoFit/>
          </a:bodyPr>
          <a:lstStyle/>
          <a:p>
            <a:pPr algn="ctr"/>
            <a:r>
              <a:rPr lang="en-US" altLang="ja-JP" dirty="0"/>
              <a:t>15</a:t>
            </a:r>
            <a:r>
              <a:rPr lang="ja-JP" altLang="en-US" dirty="0"/>
              <a:t>年</a:t>
            </a:r>
            <a:endParaRPr kumimoji="1" lang="ja-JP" altLang="en-US" dirty="0"/>
          </a:p>
        </p:txBody>
      </p:sp>
      <p:sp>
        <p:nvSpPr>
          <p:cNvPr id="22" name="テキスト ボックス 21"/>
          <p:cNvSpPr txBox="1"/>
          <p:nvPr/>
        </p:nvSpPr>
        <p:spPr>
          <a:xfrm>
            <a:off x="5904408" y="5981476"/>
            <a:ext cx="696686" cy="369332"/>
          </a:xfrm>
          <a:prstGeom prst="rect">
            <a:avLst/>
          </a:prstGeom>
          <a:noFill/>
        </p:spPr>
        <p:txBody>
          <a:bodyPr wrap="square" rtlCol="0">
            <a:spAutoFit/>
          </a:bodyPr>
          <a:lstStyle/>
          <a:p>
            <a:pPr algn="ctr"/>
            <a:r>
              <a:rPr lang="en-US" altLang="ja-JP" dirty="0"/>
              <a:t>16</a:t>
            </a:r>
            <a:r>
              <a:rPr lang="ja-JP" altLang="en-US" dirty="0"/>
              <a:t>年</a:t>
            </a:r>
            <a:endParaRPr kumimoji="1" lang="ja-JP" altLang="en-US" dirty="0"/>
          </a:p>
        </p:txBody>
      </p:sp>
      <p:sp>
        <p:nvSpPr>
          <p:cNvPr id="23" name="テキスト ボックス 22"/>
          <p:cNvSpPr txBox="1"/>
          <p:nvPr/>
        </p:nvSpPr>
        <p:spPr>
          <a:xfrm>
            <a:off x="6736081" y="5981476"/>
            <a:ext cx="696686" cy="369332"/>
          </a:xfrm>
          <a:prstGeom prst="rect">
            <a:avLst/>
          </a:prstGeom>
          <a:noFill/>
        </p:spPr>
        <p:txBody>
          <a:bodyPr wrap="square" rtlCol="0">
            <a:spAutoFit/>
          </a:bodyPr>
          <a:lstStyle/>
          <a:p>
            <a:pPr algn="ctr"/>
            <a:r>
              <a:rPr lang="en-US" altLang="ja-JP" dirty="0"/>
              <a:t>17</a:t>
            </a:r>
            <a:r>
              <a:rPr lang="ja-JP" altLang="en-US" dirty="0"/>
              <a:t>年</a:t>
            </a:r>
            <a:endParaRPr kumimoji="1" lang="ja-JP" altLang="en-US" dirty="0"/>
          </a:p>
        </p:txBody>
      </p:sp>
      <p:sp>
        <p:nvSpPr>
          <p:cNvPr id="24" name="テキスト ボックス 23"/>
          <p:cNvSpPr txBox="1"/>
          <p:nvPr/>
        </p:nvSpPr>
        <p:spPr>
          <a:xfrm>
            <a:off x="7772402" y="5981476"/>
            <a:ext cx="696686" cy="369332"/>
          </a:xfrm>
          <a:prstGeom prst="rect">
            <a:avLst/>
          </a:prstGeom>
          <a:noFill/>
        </p:spPr>
        <p:txBody>
          <a:bodyPr wrap="square" rtlCol="0">
            <a:spAutoFit/>
          </a:bodyPr>
          <a:lstStyle/>
          <a:p>
            <a:pPr algn="ctr"/>
            <a:r>
              <a:rPr lang="en-US" altLang="ja-JP" dirty="0"/>
              <a:t>20</a:t>
            </a:r>
            <a:r>
              <a:rPr lang="ja-JP" altLang="en-US" dirty="0"/>
              <a:t>年</a:t>
            </a:r>
            <a:endParaRPr kumimoji="1" lang="ja-JP" altLang="en-US" dirty="0"/>
          </a:p>
        </p:txBody>
      </p:sp>
      <p:sp>
        <p:nvSpPr>
          <p:cNvPr id="26" name="正方形/長方形 25"/>
          <p:cNvSpPr/>
          <p:nvPr/>
        </p:nvSpPr>
        <p:spPr>
          <a:xfrm>
            <a:off x="1698171" y="5798124"/>
            <a:ext cx="496389" cy="1833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534195" y="5613457"/>
            <a:ext cx="496389" cy="3680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3457303" y="5467197"/>
            <a:ext cx="496389" cy="5212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4317276" y="5016137"/>
            <a:ext cx="496389" cy="9653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096692" y="4702629"/>
            <a:ext cx="496389" cy="12705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5963195" y="4333407"/>
            <a:ext cx="496389" cy="16397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6803569" y="4049487"/>
            <a:ext cx="496389" cy="19207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7837716" y="1863634"/>
            <a:ext cx="496389" cy="41059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7474134" y="1555857"/>
            <a:ext cx="1166946" cy="307777"/>
          </a:xfrm>
          <a:prstGeom prst="rect">
            <a:avLst/>
          </a:prstGeom>
          <a:noFill/>
        </p:spPr>
        <p:txBody>
          <a:bodyPr wrap="square" rtlCol="0">
            <a:spAutoFit/>
          </a:bodyPr>
          <a:lstStyle/>
          <a:p>
            <a:pPr algn="ctr"/>
            <a:r>
              <a:rPr kumimoji="1" lang="en-US" altLang="ja-JP" sz="1400" dirty="0">
                <a:latin typeface="Meiryo UI" panose="020B0604030504040204" pitchFamily="50" charset="-128"/>
                <a:ea typeface="Meiryo UI" panose="020B0604030504040204" pitchFamily="50" charset="-128"/>
              </a:rPr>
              <a:t>220</a:t>
            </a:r>
            <a:r>
              <a:rPr kumimoji="1" lang="ja-JP" altLang="en-US" sz="1400" dirty="0">
                <a:latin typeface="Meiryo UI" panose="020B0604030504040204" pitchFamily="50" charset="-128"/>
                <a:ea typeface="Meiryo UI" panose="020B0604030504040204" pitchFamily="50" charset="-128"/>
              </a:rPr>
              <a:t>億ドル</a:t>
            </a:r>
          </a:p>
        </p:txBody>
      </p:sp>
      <p:sp>
        <p:nvSpPr>
          <p:cNvPr id="35" name="テキスト ボックス 34"/>
          <p:cNvSpPr txBox="1"/>
          <p:nvPr/>
        </p:nvSpPr>
        <p:spPr>
          <a:xfrm>
            <a:off x="6481358" y="3741710"/>
            <a:ext cx="1166946" cy="307777"/>
          </a:xfrm>
          <a:prstGeom prst="rect">
            <a:avLst/>
          </a:prstGeom>
          <a:noFill/>
        </p:spPr>
        <p:txBody>
          <a:bodyPr wrap="square" rtlCol="0">
            <a:spAutoFit/>
          </a:bodyPr>
          <a:lstStyle/>
          <a:p>
            <a:pPr algn="ctr"/>
            <a:r>
              <a:rPr kumimoji="1" lang="en-US" altLang="ja-JP" sz="1400" dirty="0">
                <a:latin typeface="Meiryo UI" panose="020B0604030504040204" pitchFamily="50" charset="-128"/>
                <a:ea typeface="Meiryo UI" panose="020B0604030504040204" pitchFamily="50" charset="-128"/>
              </a:rPr>
              <a:t>110</a:t>
            </a:r>
            <a:r>
              <a:rPr kumimoji="1" lang="ja-JP" altLang="en-US" sz="1400" dirty="0">
                <a:latin typeface="Meiryo UI" panose="020B0604030504040204" pitchFamily="50" charset="-128"/>
                <a:ea typeface="Meiryo UI" panose="020B0604030504040204" pitchFamily="50" charset="-128"/>
              </a:rPr>
              <a:t>億ドル</a:t>
            </a:r>
          </a:p>
        </p:txBody>
      </p:sp>
    </p:spTree>
    <p:extLst>
      <p:ext uri="{BB962C8B-B14F-4D97-AF65-F5344CB8AC3E}">
        <p14:creationId xmlns:p14="http://schemas.microsoft.com/office/powerpoint/2010/main" val="336364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25345" y="193249"/>
            <a:ext cx="8689947" cy="6555639"/>
          </a:xfrm>
          <a:prstGeom prst="rect">
            <a:avLst/>
          </a:prstGeom>
        </p:spPr>
        <p:txBody>
          <a:bodyPr wrap="square">
            <a:spAutoFit/>
          </a:bodyPr>
          <a:lstStyle/>
          <a:p>
            <a:r>
              <a:rPr lang="ja-JP" altLang="en-US" sz="1400" b="1" dirty="0"/>
              <a:t>大麻取締法</a:t>
            </a:r>
          </a:p>
          <a:p>
            <a:r>
              <a:rPr lang="ja-JP" altLang="en-US" sz="1400" b="1" dirty="0"/>
              <a:t>（昭和二十三年七月十日法律第百二十四号）</a:t>
            </a:r>
            <a:endParaRPr lang="ja-JP" altLang="en-US" sz="1400" dirty="0"/>
          </a:p>
          <a:p>
            <a:r>
              <a:rPr lang="ja-JP" altLang="en-US" sz="1400" dirty="0"/>
              <a:t>最終改正：平成一一年一二月二二日法律第一六</a:t>
            </a:r>
            <a:r>
              <a:rPr lang="en-US" altLang="ja-JP" sz="1400" dirty="0"/>
              <a:t>〇</a:t>
            </a:r>
            <a:r>
              <a:rPr lang="ja-JP" altLang="en-US" sz="1400" dirty="0"/>
              <a:t>号</a:t>
            </a:r>
          </a:p>
          <a:p>
            <a:endParaRPr lang="en-US" altLang="ja-JP" sz="1400" b="1" dirty="0"/>
          </a:p>
          <a:p>
            <a:endParaRPr lang="en-US" altLang="ja-JP" sz="1400" b="1" dirty="0"/>
          </a:p>
          <a:p>
            <a:r>
              <a:rPr lang="ja-JP" altLang="en-US" sz="1400" b="1" dirty="0"/>
              <a:t>第一章　総則</a:t>
            </a:r>
            <a:endParaRPr lang="ja-JP" altLang="en-US" sz="1400" dirty="0"/>
          </a:p>
          <a:p>
            <a:r>
              <a:rPr lang="ja-JP" altLang="en-US" sz="1400" b="1" dirty="0"/>
              <a:t>第一条 </a:t>
            </a:r>
            <a:r>
              <a:rPr lang="ja-JP" altLang="en-US" sz="1400" dirty="0"/>
              <a:t>　この法律で</a:t>
            </a:r>
            <a:r>
              <a:rPr lang="ja-JP" altLang="en-US" sz="1400" dirty="0">
                <a:solidFill>
                  <a:srgbClr val="FF0000"/>
                </a:solidFill>
              </a:rPr>
              <a:t>「大麻」とは、大麻草（カンナビス・サティバ・エル）及びその製品をいう。ただし、大麻草の成熟した茎及びその製品（樹脂を除く。）並びに大麻草の種子及びその製品を除く。</a:t>
            </a:r>
          </a:p>
          <a:p>
            <a:endParaRPr lang="ja-JP" altLang="en-US" sz="1400" dirty="0"/>
          </a:p>
          <a:p>
            <a:r>
              <a:rPr lang="ja-JP" altLang="en-US" sz="1400" b="1" dirty="0"/>
              <a:t>第二条 </a:t>
            </a:r>
            <a:r>
              <a:rPr lang="ja-JP" altLang="en-US" sz="1400" dirty="0"/>
              <a:t>　この法律で「大麻取扱者」とは、大麻栽培者及び大麻研究者をいう。</a:t>
            </a:r>
          </a:p>
          <a:p>
            <a:r>
              <a:rPr lang="ja-JP" altLang="en-US" sz="1400" b="1" dirty="0"/>
              <a:t>２ </a:t>
            </a:r>
            <a:r>
              <a:rPr lang="ja-JP" altLang="en-US" sz="1400" dirty="0"/>
              <a:t>　この法律で「大麻栽培者」とは、都道府県知事の免許を受けて、繊維若しくは種子を採取する目的で、大麻草を栽培する者をいう。</a:t>
            </a:r>
          </a:p>
          <a:p>
            <a:r>
              <a:rPr lang="ja-JP" altLang="en-US" sz="1400" b="1" dirty="0"/>
              <a:t>３ </a:t>
            </a:r>
            <a:r>
              <a:rPr lang="ja-JP" altLang="en-US" sz="1400" dirty="0"/>
              <a:t>　この法律で「大麻研究者」とは、都道府県知事の免許を受けて、大麻を研究する目的で大麻草を栽培し、又は大麻を使用する者をいう。</a:t>
            </a:r>
          </a:p>
          <a:p>
            <a:endParaRPr lang="ja-JP" altLang="en-US" sz="1400" dirty="0"/>
          </a:p>
          <a:p>
            <a:r>
              <a:rPr lang="ja-JP" altLang="en-US" sz="1400" b="1" dirty="0"/>
              <a:t>第三条 </a:t>
            </a:r>
            <a:r>
              <a:rPr lang="ja-JP" altLang="en-US" sz="1400" dirty="0"/>
              <a:t>　大麻取扱者でなければ大麻を所持し、栽培し、譲り受け、譲り渡し、又は研究のため使用してはならない。</a:t>
            </a:r>
          </a:p>
          <a:p>
            <a:r>
              <a:rPr lang="ja-JP" altLang="en-US" sz="1400" b="1" dirty="0"/>
              <a:t>２ </a:t>
            </a:r>
            <a:r>
              <a:rPr lang="ja-JP" altLang="en-US" sz="1400" dirty="0"/>
              <a:t>　この法律の規定により大麻を所持することができる者は、大麻をその所持する目的以外の目的に使用してはならない。</a:t>
            </a:r>
          </a:p>
          <a:p>
            <a:endParaRPr lang="ja-JP" altLang="en-US" sz="1400" dirty="0"/>
          </a:p>
          <a:p>
            <a:r>
              <a:rPr lang="ja-JP" altLang="en-US" sz="1400" b="1" dirty="0"/>
              <a:t>第四条 </a:t>
            </a:r>
            <a:r>
              <a:rPr lang="ja-JP" altLang="en-US" sz="1400" dirty="0"/>
              <a:t>　何人も次に掲げる行為をしてはならない。</a:t>
            </a:r>
          </a:p>
          <a:p>
            <a:r>
              <a:rPr lang="ja-JP" altLang="en-US" sz="1400" b="1" dirty="0"/>
              <a:t>一 </a:t>
            </a:r>
            <a:r>
              <a:rPr lang="ja-JP" altLang="en-US" sz="1400" dirty="0"/>
              <a:t>　大麻を輸入し、又は輸出すること（大麻研究者が、厚生労働大臣の許可を受けて、大麻を輸入し、又は輸出する場合を除く。）。</a:t>
            </a:r>
          </a:p>
          <a:p>
            <a:r>
              <a:rPr lang="ja-JP" altLang="en-US" sz="1400" b="1" dirty="0">
                <a:solidFill>
                  <a:srgbClr val="FF0000"/>
                </a:solidFill>
              </a:rPr>
              <a:t>二 </a:t>
            </a:r>
            <a:r>
              <a:rPr lang="ja-JP" altLang="en-US" sz="1400" dirty="0">
                <a:solidFill>
                  <a:srgbClr val="FF0000"/>
                </a:solidFill>
              </a:rPr>
              <a:t>　大麻から製造された医薬品を施用し、又は施用のため交付すること。</a:t>
            </a:r>
          </a:p>
          <a:p>
            <a:r>
              <a:rPr lang="ja-JP" altLang="en-US" sz="1400" b="1" dirty="0">
                <a:solidFill>
                  <a:srgbClr val="FF0000"/>
                </a:solidFill>
              </a:rPr>
              <a:t>三 </a:t>
            </a:r>
            <a:r>
              <a:rPr lang="ja-JP" altLang="en-US" sz="1400" dirty="0">
                <a:solidFill>
                  <a:srgbClr val="FF0000"/>
                </a:solidFill>
              </a:rPr>
              <a:t>　大麻から製造された医薬品の施用を受けること。</a:t>
            </a:r>
          </a:p>
          <a:p>
            <a:r>
              <a:rPr lang="ja-JP" altLang="en-US" sz="1400" b="1" dirty="0"/>
              <a:t>四 </a:t>
            </a:r>
            <a:r>
              <a:rPr lang="ja-JP" altLang="en-US" sz="1400" dirty="0"/>
              <a:t>　医事若しくは薬事又は自然科学に関する記事を掲載する医薬関係者等（医薬関係者又は自然科学に関する研究に従事する者をいう。以下この号において同じ。）向けの新聞又は雑誌により行う場合その他主として医薬関係者等を対象として行う場合のほか、大麻に関する広告を行うこと。</a:t>
            </a:r>
          </a:p>
          <a:p>
            <a:r>
              <a:rPr lang="ja-JP" altLang="en-US" sz="1400" b="1" dirty="0"/>
              <a:t>２ </a:t>
            </a:r>
            <a:r>
              <a:rPr lang="ja-JP" altLang="en-US" sz="1400" dirty="0"/>
              <a:t>　前項第一号の規定による大麻の輸入又は輸出の許可を受けようとする大麻研究者は、厚生労働省令で定めるところにより、その研究に従事する施設の所在地の都道府県知事を経由して厚生労働大臣に申請書を提出しなければならない。</a:t>
            </a:r>
          </a:p>
        </p:txBody>
      </p:sp>
      <p:sp>
        <p:nvSpPr>
          <p:cNvPr id="6" name="テキスト ボックス 5"/>
          <p:cNvSpPr txBox="1"/>
          <p:nvPr/>
        </p:nvSpPr>
        <p:spPr>
          <a:xfrm>
            <a:off x="457629" y="987403"/>
            <a:ext cx="8408934" cy="276999"/>
          </a:xfrm>
          <a:prstGeom prst="rect">
            <a:avLst/>
          </a:prstGeom>
          <a:solidFill>
            <a:srgbClr val="3333CC"/>
          </a:solidFill>
        </p:spPr>
        <p:txBody>
          <a:bodyPr wrap="square" rtlCol="0">
            <a:spAutoFit/>
          </a:bodyPr>
          <a:lstStyle/>
          <a:p>
            <a:r>
              <a:rPr kumimoji="1" lang="en-US" altLang="ja-JP" sz="1200" b="1" dirty="0">
                <a:solidFill>
                  <a:schemeClr val="bg1"/>
                </a:solidFill>
              </a:rPr>
              <a:t>※</a:t>
            </a:r>
            <a:r>
              <a:rPr kumimoji="1" lang="ja-JP" altLang="en-US" sz="1200" b="1" dirty="0">
                <a:solidFill>
                  <a:schemeClr val="bg1"/>
                </a:solidFill>
              </a:rPr>
              <a:t>大麻の品種の別は全然問題にされず、テトラ・ヒドロ・カンナビノール（</a:t>
            </a:r>
            <a:r>
              <a:rPr kumimoji="1" lang="en-US" altLang="ja-JP" sz="1200" b="1" dirty="0">
                <a:solidFill>
                  <a:schemeClr val="bg1"/>
                </a:solidFill>
              </a:rPr>
              <a:t>THC</a:t>
            </a:r>
            <a:r>
              <a:rPr kumimoji="1" lang="ja-JP" altLang="en-US" sz="1200" b="1" dirty="0">
                <a:solidFill>
                  <a:schemeClr val="bg1"/>
                </a:solidFill>
              </a:rPr>
              <a:t>）が含有するかしないかで逮捕の有無が判断される。</a:t>
            </a:r>
          </a:p>
        </p:txBody>
      </p:sp>
    </p:spTree>
    <p:extLst>
      <p:ext uri="{BB962C8B-B14F-4D97-AF65-F5344CB8AC3E}">
        <p14:creationId xmlns:p14="http://schemas.microsoft.com/office/powerpoint/2010/main" val="2290134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114" y="0"/>
            <a:ext cx="6868886" cy="6868886"/>
          </a:xfrm>
          <a:prstGeom prst="rect">
            <a:avLst/>
          </a:prstGeom>
        </p:spPr>
      </p:pic>
      <p:sp>
        <p:nvSpPr>
          <p:cNvPr id="4" name="正方形/長方形 3"/>
          <p:cNvSpPr/>
          <p:nvPr/>
        </p:nvSpPr>
        <p:spPr>
          <a:xfrm>
            <a:off x="2651760" y="667435"/>
            <a:ext cx="4672150"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（出所）</a:t>
            </a:r>
            <a:r>
              <a:rPr lang="en-US" altLang="ja-JP" sz="900" dirty="0">
                <a:latin typeface="Meiryo UI" panose="020B0604030504040204" pitchFamily="50" charset="-128"/>
                <a:ea typeface="Meiryo UI" panose="020B0604030504040204" pitchFamily="50" charset="-128"/>
              </a:rPr>
              <a:t>https://www.rebelmouse.com/hi_shinji/forbes-japan-1752133738.html</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9390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3" y="440567"/>
            <a:ext cx="7873637" cy="6071448"/>
          </a:xfrm>
          <a:prstGeom prst="rect">
            <a:avLst/>
          </a:prstGeom>
        </p:spPr>
      </p:pic>
    </p:spTree>
    <p:extLst>
      <p:ext uri="{BB962C8B-B14F-4D97-AF65-F5344CB8AC3E}">
        <p14:creationId xmlns:p14="http://schemas.microsoft.com/office/powerpoint/2010/main" val="4072755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485900"/>
            <a:ext cx="9144000" cy="3876159"/>
          </a:xfrm>
          <a:prstGeom prst="rect">
            <a:avLst/>
          </a:prstGeom>
        </p:spPr>
      </p:pic>
      <p:sp>
        <p:nvSpPr>
          <p:cNvPr id="3" name="正方形/長方形 2"/>
          <p:cNvSpPr/>
          <p:nvPr/>
        </p:nvSpPr>
        <p:spPr>
          <a:xfrm>
            <a:off x="0" y="6627168"/>
            <a:ext cx="2159566" cy="230832"/>
          </a:xfrm>
          <a:prstGeom prst="rect">
            <a:avLst/>
          </a:prstGeom>
        </p:spPr>
        <p:txBody>
          <a:bodyPr wrap="non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blogos.com</a:t>
            </a:r>
            <a:r>
              <a:rPr lang="en-US" altLang="ja-JP" sz="900" dirty="0">
                <a:latin typeface="メイリオ"/>
                <a:ea typeface="メイリオ"/>
                <a:cs typeface="メイリオ"/>
              </a:rPr>
              <a:t>/article/157032/</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319262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066800"/>
            <a:ext cx="9144000" cy="4706189"/>
          </a:xfrm>
          <a:prstGeom prst="rect">
            <a:avLst/>
          </a:prstGeom>
        </p:spPr>
      </p:pic>
      <p:sp>
        <p:nvSpPr>
          <p:cNvPr id="3" name="正方形/長方形 2"/>
          <p:cNvSpPr/>
          <p:nvPr/>
        </p:nvSpPr>
        <p:spPr>
          <a:xfrm>
            <a:off x="0" y="6627168"/>
            <a:ext cx="2159566" cy="230832"/>
          </a:xfrm>
          <a:prstGeom prst="rect">
            <a:avLst/>
          </a:prstGeom>
        </p:spPr>
        <p:txBody>
          <a:bodyPr wrap="non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blogos.com</a:t>
            </a:r>
            <a:r>
              <a:rPr lang="en-US" altLang="ja-JP" sz="900" dirty="0">
                <a:latin typeface="メイリオ"/>
                <a:ea typeface="メイリオ"/>
                <a:cs typeface="メイリオ"/>
              </a:rPr>
              <a:t>/article/157032/</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783708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371600" y="533400"/>
            <a:ext cx="6400800" cy="5778500"/>
          </a:xfrm>
          <a:prstGeom prst="rect">
            <a:avLst/>
          </a:prstGeom>
        </p:spPr>
      </p:pic>
      <p:sp>
        <p:nvSpPr>
          <p:cNvPr id="3" name="正方形/長方形 2"/>
          <p:cNvSpPr/>
          <p:nvPr/>
        </p:nvSpPr>
        <p:spPr>
          <a:xfrm>
            <a:off x="0" y="6632243"/>
            <a:ext cx="4572000" cy="230832"/>
          </a:xfrm>
          <a:prstGeom prst="rect">
            <a:avLst/>
          </a:prstGeom>
        </p:spPr>
        <p:txBody>
          <a:bodyPr>
            <a:spAutoFit/>
          </a:bodyPr>
          <a:lstStyle/>
          <a:p>
            <a:r>
              <a:rPr lang="en-US" altLang="ja-JP" sz="900" dirty="0">
                <a:latin typeface="メイリオ"/>
                <a:ea typeface="メイリオ"/>
                <a:cs typeface="メイリオ"/>
              </a:rPr>
              <a:t>http://cannabis272.blog.fc2.com/</a:t>
            </a:r>
            <a:r>
              <a:rPr lang="en-US" altLang="ja-JP" sz="900" dirty="0" err="1">
                <a:latin typeface="メイリオ"/>
                <a:ea typeface="メイリオ"/>
                <a:cs typeface="メイリオ"/>
              </a:rPr>
              <a:t>img</a:t>
            </a:r>
            <a:r>
              <a:rPr lang="en-US" altLang="ja-JP" sz="900" dirty="0">
                <a:latin typeface="メイリオ"/>
                <a:ea typeface="メイリオ"/>
                <a:cs typeface="メイリオ"/>
              </a:rPr>
              <a:t>/</a:t>
            </a:r>
            <a:r>
              <a:rPr lang="en-US" altLang="ja-JP" sz="900" dirty="0" err="1">
                <a:latin typeface="メイリオ"/>
                <a:ea typeface="メイリオ"/>
                <a:cs typeface="メイリオ"/>
              </a:rPr>
              <a:t>Dinafem-seeds.jpg</a:t>
            </a:r>
            <a:r>
              <a:rPr lang="en-US" altLang="ja-JP" sz="900" dirty="0">
                <a:latin typeface="メイリオ"/>
                <a:ea typeface="メイリオ"/>
                <a:cs typeface="メイリオ"/>
              </a:rPr>
              <a:t>/</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1745105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393700"/>
            <a:ext cx="9144000" cy="6066176"/>
          </a:xfrm>
          <a:prstGeom prst="rect">
            <a:avLst/>
          </a:prstGeom>
        </p:spPr>
      </p:pic>
      <p:sp>
        <p:nvSpPr>
          <p:cNvPr id="3" name="正方形/長方形 2"/>
          <p:cNvSpPr/>
          <p:nvPr/>
        </p:nvSpPr>
        <p:spPr>
          <a:xfrm>
            <a:off x="0" y="6627168"/>
            <a:ext cx="1712691" cy="230832"/>
          </a:xfrm>
          <a:prstGeom prst="rect">
            <a:avLst/>
          </a:prstGeom>
        </p:spPr>
        <p:txBody>
          <a:bodyPr wrap="none">
            <a:spAutoFit/>
          </a:bodyPr>
          <a:lstStyle/>
          <a:p>
            <a:r>
              <a:rPr lang="en-US" altLang="ja-JP" sz="900" dirty="0">
                <a:latin typeface="メイリオ"/>
                <a:ea typeface="メイリオ"/>
                <a:cs typeface="メイリオ"/>
              </a:rPr>
              <a:t>https://taima420grow.com</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2126914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921000" y="1028700"/>
            <a:ext cx="3302000" cy="4800600"/>
          </a:xfrm>
          <a:prstGeom prst="rect">
            <a:avLst/>
          </a:prstGeom>
        </p:spPr>
      </p:pic>
    </p:spTree>
    <p:extLst>
      <p:ext uri="{BB962C8B-B14F-4D97-AF65-F5344CB8AC3E}">
        <p14:creationId xmlns:p14="http://schemas.microsoft.com/office/powerpoint/2010/main" val="214586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955743" y="2059545"/>
            <a:ext cx="6858273" cy="3478834"/>
          </a:xfrm>
          <a:prstGeom prst="rect">
            <a:avLst/>
          </a:prstGeom>
        </p:spPr>
      </p:pic>
      <p:sp>
        <p:nvSpPr>
          <p:cNvPr id="3" name="正方形/長方形 2"/>
          <p:cNvSpPr/>
          <p:nvPr/>
        </p:nvSpPr>
        <p:spPr>
          <a:xfrm>
            <a:off x="0" y="6643685"/>
            <a:ext cx="4572000" cy="230832"/>
          </a:xfrm>
          <a:prstGeom prst="rect">
            <a:avLst/>
          </a:prstGeom>
        </p:spPr>
        <p:txBody>
          <a:bodyPr>
            <a:spAutoFit/>
          </a:bodyPr>
          <a:lstStyle/>
          <a:p>
            <a:r>
              <a:rPr lang="en-US" altLang="ja-JP" sz="900" dirty="0">
                <a:latin typeface="メイリオ"/>
                <a:ea typeface="メイリオ"/>
                <a:cs typeface="メイリオ"/>
              </a:rPr>
              <a:t>http://hato.2ch.net/test/</a:t>
            </a:r>
            <a:r>
              <a:rPr lang="en-US" altLang="ja-JP" sz="900" dirty="0" err="1">
                <a:latin typeface="メイリオ"/>
                <a:ea typeface="メイリオ"/>
                <a:cs typeface="メイリオ"/>
              </a:rPr>
              <a:t>read.cgi</a:t>
            </a:r>
            <a:r>
              <a:rPr lang="en-US" altLang="ja-JP" sz="900" dirty="0">
                <a:latin typeface="メイリオ"/>
                <a:ea typeface="メイリオ"/>
                <a:cs typeface="メイリオ"/>
              </a:rPr>
              <a:t>/news/1297434549/</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3756401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193800" y="965200"/>
            <a:ext cx="6756400" cy="4914900"/>
          </a:xfrm>
          <a:prstGeom prst="rect">
            <a:avLst/>
          </a:prstGeom>
        </p:spPr>
      </p:pic>
      <p:sp>
        <p:nvSpPr>
          <p:cNvPr id="3" name="正方形/長方形 2"/>
          <p:cNvSpPr/>
          <p:nvPr/>
        </p:nvSpPr>
        <p:spPr>
          <a:xfrm>
            <a:off x="0" y="6627168"/>
            <a:ext cx="7001724" cy="230832"/>
          </a:xfrm>
          <a:prstGeom prst="rect">
            <a:avLst/>
          </a:prstGeom>
        </p:spPr>
        <p:txBody>
          <a:bodyPr wrap="squar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blog.goo.ne.jp</a:t>
            </a:r>
            <a:r>
              <a:rPr lang="en-US" altLang="ja-JP" sz="900" dirty="0">
                <a:latin typeface="メイリオ"/>
                <a:ea typeface="メイリオ"/>
                <a:cs typeface="メイリオ"/>
              </a:rPr>
              <a:t>/</a:t>
            </a:r>
            <a:r>
              <a:rPr lang="en-US" altLang="ja-JP" sz="900" dirty="0" err="1">
                <a:latin typeface="メイリオ"/>
                <a:ea typeface="メイリオ"/>
                <a:cs typeface="メイリオ"/>
              </a:rPr>
              <a:t>kfukuda_ginzaclinic</a:t>
            </a:r>
            <a:r>
              <a:rPr lang="en-US" altLang="ja-JP" sz="900" dirty="0">
                <a:latin typeface="メイリオ"/>
                <a:ea typeface="メイリオ"/>
                <a:cs typeface="メイリオ"/>
              </a:rPr>
              <a:t>/e/ed53b35cbcffe52b2a033f2d58116108</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641217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404" y="194514"/>
            <a:ext cx="8039100" cy="648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3" name="Rectangle 20"/>
          <p:cNvSpPr>
            <a:spLocks/>
          </p:cNvSpPr>
          <p:nvPr/>
        </p:nvSpPr>
        <p:spPr bwMode="auto">
          <a:xfrm>
            <a:off x="1843254" y="5590427"/>
            <a:ext cx="1189038" cy="407987"/>
          </a:xfrm>
          <a:prstGeom prst="rect">
            <a:avLst/>
          </a:prstGeom>
          <a:solidFill>
            <a:schemeClr val="accent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lIns="0" tIns="0" rIns="36575" bIns="0"/>
          <a:lstStyle/>
          <a:p>
            <a:pPr marL="36513" defTabSz="822325"/>
            <a:r>
              <a:rPr lang="en-US" altLang="ja-JP" sz="2200" b="1">
                <a:latin typeface="Times New Roman" charset="0"/>
                <a:cs typeface="Times New Roman" charset="0"/>
                <a:sym typeface="Times New Roman" charset="0"/>
              </a:rPr>
              <a:t>Receptor</a:t>
            </a:r>
          </a:p>
        </p:txBody>
      </p:sp>
      <p:sp>
        <p:nvSpPr>
          <p:cNvPr id="4" name="Rectangle 21"/>
          <p:cNvSpPr>
            <a:spLocks/>
          </p:cNvSpPr>
          <p:nvPr/>
        </p:nvSpPr>
        <p:spPr bwMode="auto">
          <a:xfrm>
            <a:off x="814554" y="4245814"/>
            <a:ext cx="2182813" cy="334963"/>
          </a:xfrm>
          <a:prstGeom prst="rect">
            <a:avLst/>
          </a:prstGeom>
          <a:solidFill>
            <a:schemeClr val="accent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0" tIns="0" rIns="36575" bIns="0">
            <a:spAutoFit/>
          </a:bodyPr>
          <a:lstStyle/>
          <a:p>
            <a:pPr marL="36513" defTabSz="822325"/>
            <a:r>
              <a:rPr lang="en-US" altLang="ja-JP" sz="2200" b="1" dirty="0">
                <a:latin typeface="Times New Roman" charset="0"/>
                <a:cs typeface="Times New Roman" charset="0"/>
                <a:sym typeface="Times New Roman" charset="0"/>
              </a:rPr>
              <a:t>Neurotransmitter</a:t>
            </a:r>
          </a:p>
        </p:txBody>
      </p:sp>
    </p:spTree>
    <p:extLst>
      <p:ext uri="{BB962C8B-B14F-4D97-AF65-F5344CB8AC3E}">
        <p14:creationId xmlns:p14="http://schemas.microsoft.com/office/powerpoint/2010/main" val="117426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25345" y="1280231"/>
            <a:ext cx="8689947" cy="4031873"/>
          </a:xfrm>
          <a:prstGeom prst="rect">
            <a:avLst/>
          </a:prstGeom>
        </p:spPr>
        <p:txBody>
          <a:bodyPr wrap="square">
            <a:spAutoFit/>
          </a:bodyPr>
          <a:lstStyle/>
          <a:p>
            <a:r>
              <a:rPr lang="ja-JP" altLang="en-US" sz="1400" dirty="0"/>
              <a:t>普通、法律には目的が書かれるが、大麻取締法には無い。麻薬取締法や覚せい剤取締法には明確にあるのに。</a:t>
            </a:r>
            <a:endParaRPr lang="en-US" altLang="ja-JP" sz="1400" dirty="0"/>
          </a:p>
          <a:p>
            <a:r>
              <a:rPr lang="ja-JP" altLang="en-US" sz="1400" dirty="0"/>
              <a:t>まさか「日本の伝統文化を破壊するため」とは書けないからだ。</a:t>
            </a:r>
            <a:endParaRPr lang="en-US" altLang="ja-JP" sz="1400" dirty="0"/>
          </a:p>
          <a:p>
            <a:endParaRPr lang="en-US" altLang="ja-JP" sz="1400" dirty="0"/>
          </a:p>
          <a:p>
            <a:endParaRPr lang="en-US" altLang="ja-JP" sz="1400" dirty="0"/>
          </a:p>
          <a:p>
            <a:r>
              <a:rPr lang="ja-JP" altLang="en-US" sz="1600" b="1" u="sng" dirty="0"/>
              <a:t>麻薬取締法</a:t>
            </a:r>
            <a:endParaRPr lang="en-US" altLang="ja-JP" sz="1600" b="1" u="sng" dirty="0"/>
          </a:p>
          <a:p>
            <a:endParaRPr lang="ja-JP" altLang="en-US" sz="1400" dirty="0"/>
          </a:p>
          <a:p>
            <a:r>
              <a:rPr lang="ja-JP" altLang="en-US" sz="1400" dirty="0"/>
              <a:t>（目的）</a:t>
            </a:r>
          </a:p>
          <a:p>
            <a:r>
              <a:rPr lang="ja-JP" altLang="en-US" sz="1400" dirty="0"/>
              <a:t>第一条 　この法律は、麻薬及び向精神薬の輸入、輸出、製造、製剤、譲渡し等について必要な取締りを行うとともに、麻薬中毒者について必要な医療を行う等の措置を講ずること等により、麻薬及び向精神薬の濫用による保健衛生上の危害を防止し、もつて公共の福祉の増進を図ることを目的とする。</a:t>
            </a:r>
          </a:p>
          <a:p>
            <a:endParaRPr lang="en-US" altLang="ja-JP" sz="1400" dirty="0"/>
          </a:p>
          <a:p>
            <a:endParaRPr lang="en-US" altLang="ja-JP" sz="1400" dirty="0"/>
          </a:p>
          <a:p>
            <a:r>
              <a:rPr lang="ja-JP" altLang="en-US" sz="1600" b="1" u="sng" dirty="0"/>
              <a:t>覚せい剤取締法</a:t>
            </a:r>
          </a:p>
          <a:p>
            <a:endParaRPr lang="en-US" altLang="ja-JP" sz="1400" dirty="0"/>
          </a:p>
          <a:p>
            <a:r>
              <a:rPr lang="ja-JP" altLang="en-US" sz="1400" dirty="0"/>
              <a:t>第一条（この法律の目的）</a:t>
            </a:r>
          </a:p>
          <a:p>
            <a:r>
              <a:rPr lang="ja-JP" altLang="en-US" sz="1400" dirty="0"/>
              <a:t>この法律は、覚せい剤の濫用による保健衛生上の危害を防止するため、覚せい剤及び覚せい剤原料の輸入、輸出、所持、製造、譲渡、譲受及び使用に関して必要な取締を行うことを目的とする。</a:t>
            </a:r>
          </a:p>
          <a:p>
            <a:r>
              <a:rPr lang="ja-JP" altLang="en-US" sz="1400" dirty="0"/>
              <a:t>となっています。</a:t>
            </a:r>
          </a:p>
        </p:txBody>
      </p:sp>
    </p:spTree>
    <p:extLst>
      <p:ext uri="{BB962C8B-B14F-4D97-AF65-F5344CB8AC3E}">
        <p14:creationId xmlns:p14="http://schemas.microsoft.com/office/powerpoint/2010/main" val="672730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annabis%20sativa%20-%2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701" y="1700213"/>
            <a:ext cx="2667000" cy="1963737"/>
          </a:xfrm>
          <a:prstGeom prst="rect">
            <a:avLst/>
          </a:prstGeom>
          <a:noFill/>
          <a:ln w="2857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sp>
        <p:nvSpPr>
          <p:cNvPr id="3" name="Text Box 6"/>
          <p:cNvSpPr txBox="1">
            <a:spLocks noChangeArrowheads="1"/>
          </p:cNvSpPr>
          <p:nvPr/>
        </p:nvSpPr>
        <p:spPr bwMode="auto">
          <a:xfrm>
            <a:off x="1031701" y="3681413"/>
            <a:ext cx="26670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000">
                <a:solidFill>
                  <a:schemeClr val="tx2"/>
                </a:solidFill>
                <a:latin typeface="Meta-Normal" charset="0"/>
                <a:ea typeface="Arial" charset="0"/>
                <a:cs typeface="Meta-Normal" charset="0"/>
              </a:defRPr>
            </a:lvl1pPr>
            <a:lvl2pPr>
              <a:defRPr sz="2800">
                <a:solidFill>
                  <a:schemeClr val="tx2"/>
                </a:solidFill>
                <a:latin typeface="Meta-Normal" charset="0"/>
                <a:ea typeface="Arial" charset="0"/>
                <a:cs typeface="Meta-Normal" charset="0"/>
              </a:defRPr>
            </a:lvl2pPr>
            <a:lvl3pPr>
              <a:defRPr sz="2600">
                <a:solidFill>
                  <a:schemeClr val="tx2"/>
                </a:solidFill>
                <a:latin typeface="Meta-Normal" charset="0"/>
                <a:ea typeface="Arial" charset="0"/>
                <a:cs typeface="Meta-Normal" charset="0"/>
              </a:defRPr>
            </a:lvl3pPr>
            <a:lvl4pPr>
              <a:defRPr sz="2600">
                <a:solidFill>
                  <a:schemeClr val="tx2"/>
                </a:solidFill>
                <a:latin typeface="Meta-Normal" charset="0"/>
                <a:ea typeface="Arial" charset="0"/>
                <a:cs typeface="Meta-Normal" charset="0"/>
              </a:defRPr>
            </a:lvl4pPr>
            <a:lvl5pPr>
              <a:defRPr sz="2600">
                <a:solidFill>
                  <a:schemeClr val="tx2"/>
                </a:solidFill>
                <a:latin typeface="Meta-Normal" charset="0"/>
                <a:ea typeface="Arial" charset="0"/>
                <a:cs typeface="Meta-Normal" charset="0"/>
              </a:defRPr>
            </a:lvl5pPr>
            <a:lvl6pPr eaLnBrk="0" hangingPunct="0">
              <a:buSzPct val="90000"/>
              <a:buFont typeface="Lucida Grande" charset="0"/>
              <a:buChar char="●"/>
              <a:defRPr sz="2600">
                <a:solidFill>
                  <a:schemeClr val="tx2"/>
                </a:solidFill>
                <a:latin typeface="Meta-Normal" charset="0"/>
                <a:ea typeface="Arial" charset="0"/>
                <a:cs typeface="Meta-Normal" charset="0"/>
              </a:defRPr>
            </a:lvl6pPr>
            <a:lvl7pPr eaLnBrk="0" hangingPunct="0">
              <a:buSzPct val="90000"/>
              <a:buFont typeface="Lucida Grande" charset="0"/>
              <a:buChar char="●"/>
              <a:defRPr sz="2600">
                <a:solidFill>
                  <a:schemeClr val="tx2"/>
                </a:solidFill>
                <a:latin typeface="Meta-Normal" charset="0"/>
                <a:ea typeface="Arial" charset="0"/>
                <a:cs typeface="Meta-Normal" charset="0"/>
              </a:defRPr>
            </a:lvl7pPr>
            <a:lvl8pPr eaLnBrk="0" hangingPunct="0">
              <a:buSzPct val="90000"/>
              <a:buFont typeface="Lucida Grande" charset="0"/>
              <a:buChar char="●"/>
              <a:defRPr sz="2600">
                <a:solidFill>
                  <a:schemeClr val="tx2"/>
                </a:solidFill>
                <a:latin typeface="Meta-Normal" charset="0"/>
                <a:ea typeface="Arial" charset="0"/>
                <a:cs typeface="Meta-Normal" charset="0"/>
              </a:defRPr>
            </a:lvl8pPr>
            <a:lvl9pPr eaLnBrk="0" hangingPunct="0">
              <a:buSzPct val="90000"/>
              <a:buFont typeface="Lucida Grande" charset="0"/>
              <a:buChar char="●"/>
              <a:defRPr sz="2600">
                <a:solidFill>
                  <a:schemeClr val="tx2"/>
                </a:solidFill>
                <a:latin typeface="Meta-Normal" charset="0"/>
                <a:ea typeface="Arial" charset="0"/>
                <a:cs typeface="Meta-Normal" charset="0"/>
              </a:defRPr>
            </a:lvl9pPr>
          </a:lstStyle>
          <a:p>
            <a:pPr algn="ctr">
              <a:spcBef>
                <a:spcPct val="50000"/>
              </a:spcBef>
            </a:pPr>
            <a:r>
              <a:rPr lang="en-US" sz="1800">
                <a:solidFill>
                  <a:srgbClr val="000000"/>
                </a:solidFill>
                <a:latin typeface="Calibri" charset="0"/>
                <a:cs typeface="Arial" charset="0"/>
              </a:rPr>
              <a:t>Cannabis sativa</a:t>
            </a:r>
          </a:p>
        </p:txBody>
      </p:sp>
      <p:sp>
        <p:nvSpPr>
          <p:cNvPr id="4" name="Text Box 10"/>
          <p:cNvSpPr txBox="1">
            <a:spLocks noChangeArrowheads="1"/>
          </p:cNvSpPr>
          <p:nvPr/>
        </p:nvSpPr>
        <p:spPr bwMode="auto">
          <a:xfrm>
            <a:off x="5424314" y="5732463"/>
            <a:ext cx="2362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000">
                <a:solidFill>
                  <a:schemeClr val="tx2"/>
                </a:solidFill>
                <a:latin typeface="Meta-Normal" charset="0"/>
                <a:ea typeface="Arial" charset="0"/>
                <a:cs typeface="Meta-Normal" charset="0"/>
              </a:defRPr>
            </a:lvl1pPr>
            <a:lvl2pPr>
              <a:defRPr sz="2800">
                <a:solidFill>
                  <a:schemeClr val="tx2"/>
                </a:solidFill>
                <a:latin typeface="Meta-Normal" charset="0"/>
                <a:ea typeface="Arial" charset="0"/>
                <a:cs typeface="Meta-Normal" charset="0"/>
              </a:defRPr>
            </a:lvl2pPr>
            <a:lvl3pPr>
              <a:defRPr sz="2600">
                <a:solidFill>
                  <a:schemeClr val="tx2"/>
                </a:solidFill>
                <a:latin typeface="Meta-Normal" charset="0"/>
                <a:ea typeface="Arial" charset="0"/>
                <a:cs typeface="Meta-Normal" charset="0"/>
              </a:defRPr>
            </a:lvl3pPr>
            <a:lvl4pPr>
              <a:defRPr sz="2600">
                <a:solidFill>
                  <a:schemeClr val="tx2"/>
                </a:solidFill>
                <a:latin typeface="Meta-Normal" charset="0"/>
                <a:ea typeface="Arial" charset="0"/>
                <a:cs typeface="Meta-Normal" charset="0"/>
              </a:defRPr>
            </a:lvl4pPr>
            <a:lvl5pPr>
              <a:defRPr sz="2600">
                <a:solidFill>
                  <a:schemeClr val="tx2"/>
                </a:solidFill>
                <a:latin typeface="Meta-Normal" charset="0"/>
                <a:ea typeface="Arial" charset="0"/>
                <a:cs typeface="Meta-Normal" charset="0"/>
              </a:defRPr>
            </a:lvl5pPr>
            <a:lvl6pPr eaLnBrk="0" hangingPunct="0">
              <a:buSzPct val="90000"/>
              <a:buFont typeface="Lucida Grande" charset="0"/>
              <a:buChar char="●"/>
              <a:defRPr sz="2600">
                <a:solidFill>
                  <a:schemeClr val="tx2"/>
                </a:solidFill>
                <a:latin typeface="Meta-Normal" charset="0"/>
                <a:ea typeface="Arial" charset="0"/>
                <a:cs typeface="Meta-Normal" charset="0"/>
              </a:defRPr>
            </a:lvl6pPr>
            <a:lvl7pPr eaLnBrk="0" hangingPunct="0">
              <a:buSzPct val="90000"/>
              <a:buFont typeface="Lucida Grande" charset="0"/>
              <a:buChar char="●"/>
              <a:defRPr sz="2600">
                <a:solidFill>
                  <a:schemeClr val="tx2"/>
                </a:solidFill>
                <a:latin typeface="Meta-Normal" charset="0"/>
                <a:ea typeface="Arial" charset="0"/>
                <a:cs typeface="Meta-Normal" charset="0"/>
              </a:defRPr>
            </a:lvl7pPr>
            <a:lvl8pPr eaLnBrk="0" hangingPunct="0">
              <a:buSzPct val="90000"/>
              <a:buFont typeface="Lucida Grande" charset="0"/>
              <a:buChar char="●"/>
              <a:defRPr sz="2600">
                <a:solidFill>
                  <a:schemeClr val="tx2"/>
                </a:solidFill>
                <a:latin typeface="Meta-Normal" charset="0"/>
                <a:ea typeface="Arial" charset="0"/>
                <a:cs typeface="Meta-Normal" charset="0"/>
              </a:defRPr>
            </a:lvl8pPr>
            <a:lvl9pPr eaLnBrk="0" hangingPunct="0">
              <a:buSzPct val="90000"/>
              <a:buFont typeface="Lucida Grande" charset="0"/>
              <a:buChar char="●"/>
              <a:defRPr sz="2600">
                <a:solidFill>
                  <a:schemeClr val="tx2"/>
                </a:solidFill>
                <a:latin typeface="Meta-Normal" charset="0"/>
                <a:ea typeface="Arial" charset="0"/>
                <a:cs typeface="Meta-Normal" charset="0"/>
              </a:defRPr>
            </a:lvl9pPr>
          </a:lstStyle>
          <a:p>
            <a:pPr algn="ctr">
              <a:spcBef>
                <a:spcPct val="50000"/>
              </a:spcBef>
            </a:pPr>
            <a:r>
              <a:rPr lang="en-US" sz="1800">
                <a:solidFill>
                  <a:srgbClr val="000000"/>
                </a:solidFill>
                <a:latin typeface="Calibri" charset="0"/>
                <a:cs typeface="Arial" charset="0"/>
              </a:rPr>
              <a:t>Cannabis indica</a:t>
            </a:r>
          </a:p>
        </p:txBody>
      </p:sp>
      <p:pic>
        <p:nvPicPr>
          <p:cNvPr id="5" name="Picture 11" descr="200px-Hanf05-w">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101" y="4149725"/>
            <a:ext cx="2641600" cy="1981200"/>
          </a:xfrm>
          <a:prstGeom prst="rect">
            <a:avLst/>
          </a:prstGeom>
          <a:noFill/>
          <a:ln w="2857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sp>
        <p:nvSpPr>
          <p:cNvPr id="6" name="Text Box 12"/>
          <p:cNvSpPr txBox="1">
            <a:spLocks noChangeArrowheads="1"/>
          </p:cNvSpPr>
          <p:nvPr/>
        </p:nvSpPr>
        <p:spPr bwMode="auto">
          <a:xfrm>
            <a:off x="2403301" y="6130925"/>
            <a:ext cx="25908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000">
                <a:solidFill>
                  <a:schemeClr val="tx2"/>
                </a:solidFill>
                <a:latin typeface="Meta-Normal" charset="0"/>
                <a:ea typeface="Arial" charset="0"/>
                <a:cs typeface="Meta-Normal" charset="0"/>
              </a:defRPr>
            </a:lvl1pPr>
            <a:lvl2pPr>
              <a:defRPr sz="2800">
                <a:solidFill>
                  <a:schemeClr val="tx2"/>
                </a:solidFill>
                <a:latin typeface="Meta-Normal" charset="0"/>
                <a:ea typeface="Arial" charset="0"/>
                <a:cs typeface="Meta-Normal" charset="0"/>
              </a:defRPr>
            </a:lvl2pPr>
            <a:lvl3pPr>
              <a:defRPr sz="2600">
                <a:solidFill>
                  <a:schemeClr val="tx2"/>
                </a:solidFill>
                <a:latin typeface="Meta-Normal" charset="0"/>
                <a:ea typeface="Arial" charset="0"/>
                <a:cs typeface="Meta-Normal" charset="0"/>
              </a:defRPr>
            </a:lvl3pPr>
            <a:lvl4pPr>
              <a:defRPr sz="2600">
                <a:solidFill>
                  <a:schemeClr val="tx2"/>
                </a:solidFill>
                <a:latin typeface="Meta-Normal" charset="0"/>
                <a:ea typeface="Arial" charset="0"/>
                <a:cs typeface="Meta-Normal" charset="0"/>
              </a:defRPr>
            </a:lvl4pPr>
            <a:lvl5pPr>
              <a:defRPr sz="2600">
                <a:solidFill>
                  <a:schemeClr val="tx2"/>
                </a:solidFill>
                <a:latin typeface="Meta-Normal" charset="0"/>
                <a:ea typeface="Arial" charset="0"/>
                <a:cs typeface="Meta-Normal" charset="0"/>
              </a:defRPr>
            </a:lvl5pPr>
            <a:lvl6pPr eaLnBrk="0" hangingPunct="0">
              <a:buSzPct val="90000"/>
              <a:buFont typeface="Lucida Grande" charset="0"/>
              <a:buChar char="●"/>
              <a:defRPr sz="2600">
                <a:solidFill>
                  <a:schemeClr val="tx2"/>
                </a:solidFill>
                <a:latin typeface="Meta-Normal" charset="0"/>
                <a:ea typeface="Arial" charset="0"/>
                <a:cs typeface="Meta-Normal" charset="0"/>
              </a:defRPr>
            </a:lvl6pPr>
            <a:lvl7pPr eaLnBrk="0" hangingPunct="0">
              <a:buSzPct val="90000"/>
              <a:buFont typeface="Lucida Grande" charset="0"/>
              <a:buChar char="●"/>
              <a:defRPr sz="2600">
                <a:solidFill>
                  <a:schemeClr val="tx2"/>
                </a:solidFill>
                <a:latin typeface="Meta-Normal" charset="0"/>
                <a:ea typeface="Arial" charset="0"/>
                <a:cs typeface="Meta-Normal" charset="0"/>
              </a:defRPr>
            </a:lvl7pPr>
            <a:lvl8pPr eaLnBrk="0" hangingPunct="0">
              <a:buSzPct val="90000"/>
              <a:buFont typeface="Lucida Grande" charset="0"/>
              <a:buChar char="●"/>
              <a:defRPr sz="2600">
                <a:solidFill>
                  <a:schemeClr val="tx2"/>
                </a:solidFill>
                <a:latin typeface="Meta-Normal" charset="0"/>
                <a:ea typeface="Arial" charset="0"/>
                <a:cs typeface="Meta-Normal" charset="0"/>
              </a:defRPr>
            </a:lvl8pPr>
            <a:lvl9pPr eaLnBrk="0" hangingPunct="0">
              <a:buSzPct val="90000"/>
              <a:buFont typeface="Lucida Grande" charset="0"/>
              <a:buChar char="●"/>
              <a:defRPr sz="2600">
                <a:solidFill>
                  <a:schemeClr val="tx2"/>
                </a:solidFill>
                <a:latin typeface="Meta-Normal" charset="0"/>
                <a:ea typeface="Arial" charset="0"/>
                <a:cs typeface="Meta-Normal" charset="0"/>
              </a:defRPr>
            </a:lvl9pPr>
          </a:lstStyle>
          <a:p>
            <a:pPr algn="ctr">
              <a:spcBef>
                <a:spcPct val="50000"/>
              </a:spcBef>
            </a:pPr>
            <a:r>
              <a:rPr lang="en-US" sz="1800">
                <a:solidFill>
                  <a:srgbClr val="000000"/>
                </a:solidFill>
                <a:latin typeface="Calibri" charset="0"/>
                <a:cs typeface="Arial" charset="0"/>
              </a:rPr>
              <a:t>Cannabis ruderalis</a:t>
            </a:r>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4314" y="1700213"/>
            <a:ext cx="2362200" cy="3979862"/>
          </a:xfrm>
          <a:prstGeom prst="rect">
            <a:avLst/>
          </a:prstGeom>
          <a:noFill/>
          <a:ln w="2857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50690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762000" y="1447800"/>
            <a:ext cx="3657600" cy="4114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a:lnSpc>
                <a:spcPct val="90000"/>
              </a:lnSpc>
            </a:pPr>
            <a:r>
              <a:rPr lang="en-US" dirty="0">
                <a:latin typeface="Times New Roman" charset="0"/>
              </a:rPr>
              <a:t>Listed in U.S Pharmacopeia 1850-1941 </a:t>
            </a:r>
          </a:p>
          <a:p>
            <a:pPr lvl="1">
              <a:lnSpc>
                <a:spcPct val="90000"/>
              </a:lnSpc>
            </a:pPr>
            <a:r>
              <a:rPr lang="en-US" dirty="0">
                <a:latin typeface="Times New Roman" charset="0"/>
              </a:rPr>
              <a:t>marijuana &amp; hashish extracts were the 1</a:t>
            </a:r>
            <a:r>
              <a:rPr lang="en-US" baseline="30000" dirty="0">
                <a:latin typeface="Times New Roman" charset="0"/>
              </a:rPr>
              <a:t>st</a:t>
            </a:r>
            <a:r>
              <a:rPr lang="en-US" dirty="0">
                <a:latin typeface="Times New Roman" charset="0"/>
              </a:rPr>
              <a:t>, 2</a:t>
            </a:r>
            <a:r>
              <a:rPr lang="en-US" baseline="30000" dirty="0">
                <a:latin typeface="Times New Roman" charset="0"/>
              </a:rPr>
              <a:t>nd</a:t>
            </a:r>
            <a:r>
              <a:rPr lang="en-US" dirty="0">
                <a:latin typeface="Times New Roman" charset="0"/>
              </a:rPr>
              <a:t>, or 3</a:t>
            </a:r>
            <a:r>
              <a:rPr lang="en-US" baseline="30000" dirty="0">
                <a:latin typeface="Times New Roman" charset="0"/>
              </a:rPr>
              <a:t>rd</a:t>
            </a:r>
            <a:r>
              <a:rPr lang="en-US" dirty="0">
                <a:latin typeface="Times New Roman" charset="0"/>
              </a:rPr>
              <a:t> most prescribed meds in the US from 1842-1890s</a:t>
            </a:r>
          </a:p>
          <a:p>
            <a:pPr>
              <a:lnSpc>
                <a:spcPct val="90000"/>
              </a:lnSpc>
            </a:pPr>
            <a:endParaRPr lang="en-US" dirty="0">
              <a:latin typeface="Times New Roman" charset="0"/>
            </a:endParaRPr>
          </a:p>
        </p:txBody>
      </p:sp>
      <p:pic>
        <p:nvPicPr>
          <p:cNvPr id="3" name="Picture 4" descr="cannabis_bot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533400"/>
            <a:ext cx="35052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244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28600" y="1600200"/>
            <a:ext cx="3657600" cy="411480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a:lnSpc>
                <a:spcPct val="80000"/>
              </a:lnSpc>
            </a:pPr>
            <a:r>
              <a:rPr lang="en-US" sz="2800" dirty="0">
                <a:solidFill>
                  <a:srgbClr val="000000"/>
                </a:solidFill>
                <a:latin typeface="Times New Roman" charset="0"/>
              </a:rPr>
              <a:t>neuralgia</a:t>
            </a:r>
          </a:p>
          <a:p>
            <a:pPr>
              <a:lnSpc>
                <a:spcPct val="80000"/>
              </a:lnSpc>
            </a:pPr>
            <a:r>
              <a:rPr lang="en-US" sz="2800" dirty="0">
                <a:solidFill>
                  <a:srgbClr val="000000"/>
                </a:solidFill>
                <a:latin typeface="Times New Roman" charset="0"/>
              </a:rPr>
              <a:t>gout</a:t>
            </a:r>
          </a:p>
          <a:p>
            <a:pPr>
              <a:lnSpc>
                <a:spcPct val="80000"/>
              </a:lnSpc>
            </a:pPr>
            <a:r>
              <a:rPr lang="en-US" sz="2800" dirty="0">
                <a:solidFill>
                  <a:srgbClr val="000000"/>
                </a:solidFill>
                <a:latin typeface="Times New Roman" charset="0"/>
              </a:rPr>
              <a:t>rheumatism</a:t>
            </a:r>
          </a:p>
          <a:p>
            <a:pPr>
              <a:lnSpc>
                <a:spcPct val="80000"/>
              </a:lnSpc>
            </a:pPr>
            <a:r>
              <a:rPr lang="en-US" sz="2800" dirty="0">
                <a:solidFill>
                  <a:srgbClr val="000000"/>
                </a:solidFill>
                <a:latin typeface="Times New Roman" charset="0"/>
              </a:rPr>
              <a:t>tetanus</a:t>
            </a:r>
          </a:p>
          <a:p>
            <a:pPr>
              <a:lnSpc>
                <a:spcPct val="80000"/>
              </a:lnSpc>
            </a:pPr>
            <a:r>
              <a:rPr lang="en-US" sz="2800" dirty="0">
                <a:solidFill>
                  <a:srgbClr val="000000"/>
                </a:solidFill>
                <a:latin typeface="Times New Roman" charset="0"/>
              </a:rPr>
              <a:t>hydrophobia</a:t>
            </a:r>
          </a:p>
          <a:p>
            <a:pPr>
              <a:lnSpc>
                <a:spcPct val="80000"/>
              </a:lnSpc>
            </a:pPr>
            <a:r>
              <a:rPr lang="en-US" sz="2800" dirty="0">
                <a:solidFill>
                  <a:srgbClr val="000000"/>
                </a:solidFill>
                <a:latin typeface="Times New Roman" charset="0"/>
              </a:rPr>
              <a:t>epidemic cholera</a:t>
            </a:r>
          </a:p>
          <a:p>
            <a:pPr>
              <a:lnSpc>
                <a:spcPct val="80000"/>
              </a:lnSpc>
            </a:pPr>
            <a:r>
              <a:rPr lang="en-US" sz="2800" dirty="0">
                <a:solidFill>
                  <a:srgbClr val="000000"/>
                </a:solidFill>
                <a:latin typeface="Times New Roman" charset="0"/>
              </a:rPr>
              <a:t>convulsions</a:t>
            </a:r>
          </a:p>
          <a:p>
            <a:pPr>
              <a:lnSpc>
                <a:spcPct val="80000"/>
              </a:lnSpc>
            </a:pPr>
            <a:r>
              <a:rPr lang="en-US" sz="2800" dirty="0">
                <a:solidFill>
                  <a:srgbClr val="000000"/>
                </a:solidFill>
                <a:latin typeface="Times New Roman" charset="0"/>
              </a:rPr>
              <a:t>chorea</a:t>
            </a:r>
          </a:p>
          <a:p>
            <a:pPr>
              <a:lnSpc>
                <a:spcPct val="80000"/>
              </a:lnSpc>
            </a:pPr>
            <a:r>
              <a:rPr lang="en-US" sz="2800" dirty="0">
                <a:solidFill>
                  <a:srgbClr val="000000"/>
                </a:solidFill>
                <a:latin typeface="Times New Roman" charset="0"/>
              </a:rPr>
              <a:t>hysteria</a:t>
            </a:r>
          </a:p>
          <a:p>
            <a:pPr>
              <a:lnSpc>
                <a:spcPct val="80000"/>
              </a:lnSpc>
            </a:pPr>
            <a:r>
              <a:rPr lang="en-US" sz="2800" dirty="0">
                <a:solidFill>
                  <a:srgbClr val="000000"/>
                </a:solidFill>
                <a:latin typeface="Times New Roman" charset="0"/>
              </a:rPr>
              <a:t>mental depression</a:t>
            </a:r>
          </a:p>
          <a:p>
            <a:pPr>
              <a:lnSpc>
                <a:spcPct val="80000"/>
              </a:lnSpc>
            </a:pPr>
            <a:r>
              <a:rPr lang="en-US" sz="2800" dirty="0">
                <a:solidFill>
                  <a:srgbClr val="000000"/>
                </a:solidFill>
                <a:latin typeface="Times New Roman" charset="0"/>
              </a:rPr>
              <a:t>delirium tremens</a:t>
            </a:r>
          </a:p>
          <a:p>
            <a:pPr>
              <a:lnSpc>
                <a:spcPct val="80000"/>
              </a:lnSpc>
            </a:pPr>
            <a:r>
              <a:rPr lang="en-US" sz="2800" dirty="0">
                <a:solidFill>
                  <a:srgbClr val="000000"/>
                </a:solidFill>
                <a:latin typeface="Times New Roman" charset="0"/>
              </a:rPr>
              <a:t>insanity</a:t>
            </a:r>
          </a:p>
          <a:p>
            <a:pPr>
              <a:lnSpc>
                <a:spcPct val="80000"/>
              </a:lnSpc>
            </a:pPr>
            <a:r>
              <a:rPr lang="en-US" sz="2800" dirty="0">
                <a:solidFill>
                  <a:srgbClr val="000000"/>
                </a:solidFill>
                <a:latin typeface="Times New Roman" charset="0"/>
              </a:rPr>
              <a:t>uterine hemorrhage</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537" y="1600201"/>
            <a:ext cx="5070844" cy="3800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437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upload.wikimedia.org/wikipedia/commons/e/ea/Producer_of_marihuan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5289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4"/>
          <p:cNvSpPr txBox="1">
            <a:spLocks noChangeArrowheads="1"/>
          </p:cNvSpPr>
          <p:nvPr/>
        </p:nvSpPr>
        <p:spPr>
          <a:xfrm>
            <a:off x="609600" y="457200"/>
            <a:ext cx="7772400" cy="1143000"/>
          </a:xfrm>
          <a:prstGeom prst="rect">
            <a:avLst/>
          </a:prstGeom>
        </p:spPr>
        <p:txBody>
          <a:bodyPr vert="horz" lIns="91440" tIns="45720" rIns="91440" bIns="45720" rtlCol="0" anchor="ctr">
            <a:normAutofit fontScale="77500" lnSpcReduction="20000"/>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r>
              <a:rPr lang="en-US">
                <a:solidFill>
                  <a:srgbClr val="000000"/>
                </a:solidFill>
                <a:latin typeface="Times New Roman" charset="0"/>
              </a:rPr>
              <a:t>Prohibition</a:t>
            </a:r>
            <a:r>
              <a:rPr lang="en-US" sz="4000">
                <a:solidFill>
                  <a:srgbClr val="000000"/>
                </a:solidFill>
                <a:latin typeface="Times New Roman" charset="0"/>
              </a:rPr>
              <a:t> </a:t>
            </a:r>
            <a:br>
              <a:rPr lang="en-US" sz="4000">
                <a:solidFill>
                  <a:srgbClr val="000000"/>
                </a:solidFill>
                <a:latin typeface="Times New Roman" charset="0"/>
              </a:rPr>
            </a:br>
            <a:r>
              <a:rPr lang="en-US" sz="2400">
                <a:solidFill>
                  <a:srgbClr val="000000"/>
                </a:solidFill>
                <a:latin typeface="Times New Roman" charset="0"/>
              </a:rPr>
              <a:t>1937</a:t>
            </a:r>
            <a:br>
              <a:rPr lang="en-US" sz="4000">
                <a:solidFill>
                  <a:srgbClr val="000000"/>
                </a:solidFill>
                <a:latin typeface="Times New Roman" charset="0"/>
              </a:rPr>
            </a:br>
            <a:endParaRPr lang="en-US" sz="4000">
              <a:solidFill>
                <a:srgbClr val="000000"/>
              </a:solidFill>
              <a:latin typeface="Times New Roman" charset="0"/>
            </a:endParaRPr>
          </a:p>
        </p:txBody>
      </p:sp>
    </p:spTree>
    <p:extLst>
      <p:ext uri="{BB962C8B-B14F-4D97-AF65-F5344CB8AC3E}">
        <p14:creationId xmlns:p14="http://schemas.microsoft.com/office/powerpoint/2010/main" val="3916165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8805863" cy="408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8395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200px-Killerdru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359" y="2544006"/>
            <a:ext cx="4241800" cy="311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5" descr="100px-Drug_bottle_containing_cannb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039" y="1327608"/>
            <a:ext cx="2212975"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357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311400" y="1231900"/>
            <a:ext cx="4521200" cy="4394200"/>
          </a:xfrm>
          <a:prstGeom prst="rect">
            <a:avLst/>
          </a:prstGeom>
        </p:spPr>
      </p:pic>
      <p:sp>
        <p:nvSpPr>
          <p:cNvPr id="3" name="正方形/長方形 2"/>
          <p:cNvSpPr/>
          <p:nvPr/>
        </p:nvSpPr>
        <p:spPr>
          <a:xfrm>
            <a:off x="3591334" y="5256768"/>
            <a:ext cx="1961332" cy="369332"/>
          </a:xfrm>
          <a:prstGeom prst="rect">
            <a:avLst/>
          </a:prstGeom>
        </p:spPr>
        <p:txBody>
          <a:bodyPr wrap="none">
            <a:spAutoFit/>
          </a:bodyPr>
          <a:lstStyle/>
          <a:p>
            <a:r>
              <a:rPr lang="en-US" altLang="ja-JP" dirty="0"/>
              <a:t>Cannabis Medicine</a:t>
            </a:r>
            <a:endParaRPr lang="ja-JP" altLang="en-US" dirty="0"/>
          </a:p>
        </p:txBody>
      </p:sp>
    </p:spTree>
    <p:extLst>
      <p:ext uri="{BB962C8B-B14F-4D97-AF65-F5344CB8AC3E}">
        <p14:creationId xmlns:p14="http://schemas.microsoft.com/office/powerpoint/2010/main" val="2809231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143000" y="0"/>
            <a:ext cx="6858000" cy="6858000"/>
          </a:xfrm>
          <a:prstGeom prst="rect">
            <a:avLst/>
          </a:prstGeom>
        </p:spPr>
      </p:pic>
      <p:sp>
        <p:nvSpPr>
          <p:cNvPr id="3" name="正方形/長方形 2"/>
          <p:cNvSpPr/>
          <p:nvPr/>
        </p:nvSpPr>
        <p:spPr>
          <a:xfrm>
            <a:off x="0" y="6627168"/>
            <a:ext cx="4572000" cy="230832"/>
          </a:xfrm>
          <a:prstGeom prst="rect">
            <a:avLst/>
          </a:prstGeom>
        </p:spPr>
        <p:txBody>
          <a:bodyPr>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www.ilovecannabisandcoffee.com</a:t>
            </a:r>
            <a:r>
              <a:rPr lang="en-US" altLang="ja-JP" sz="900" dirty="0">
                <a:latin typeface="メイリオ"/>
                <a:ea typeface="メイリオ"/>
                <a:cs typeface="メイリオ"/>
              </a:rPr>
              <a:t>/</a:t>
            </a:r>
            <a:r>
              <a:rPr lang="en-US" altLang="ja-JP" sz="900" dirty="0" err="1">
                <a:latin typeface="メイリオ"/>
                <a:ea typeface="メイリオ"/>
                <a:cs typeface="メイリオ"/>
              </a:rPr>
              <a:t>buy.php</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20459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381000"/>
            <a:ext cx="9144000" cy="6076188"/>
          </a:xfrm>
          <a:prstGeom prst="rect">
            <a:avLst/>
          </a:prstGeom>
        </p:spPr>
      </p:pic>
      <p:sp>
        <p:nvSpPr>
          <p:cNvPr id="3" name="正方形/長方形 2"/>
          <p:cNvSpPr/>
          <p:nvPr/>
        </p:nvSpPr>
        <p:spPr>
          <a:xfrm>
            <a:off x="0" y="6627168"/>
            <a:ext cx="2764398" cy="230832"/>
          </a:xfrm>
          <a:prstGeom prst="rect">
            <a:avLst/>
          </a:prstGeom>
        </p:spPr>
        <p:txBody>
          <a:bodyPr wrap="none">
            <a:spAutoFit/>
          </a:bodyPr>
          <a:lstStyle/>
          <a:p>
            <a:r>
              <a:rPr lang="en-US" altLang="ja-JP" sz="900" dirty="0">
                <a:latin typeface="メイリオ"/>
                <a:ea typeface="メイリオ"/>
                <a:cs typeface="メイリオ"/>
              </a:rPr>
              <a:t>http://ww2.marijuanagrowing.com/excerpts/</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1168625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841500" y="0"/>
            <a:ext cx="5447891" cy="6858000"/>
          </a:xfrm>
          <a:prstGeom prst="rect">
            <a:avLst/>
          </a:prstGeom>
        </p:spPr>
      </p:pic>
      <p:sp>
        <p:nvSpPr>
          <p:cNvPr id="3" name="正方形/長方形 2"/>
          <p:cNvSpPr/>
          <p:nvPr/>
        </p:nvSpPr>
        <p:spPr>
          <a:xfrm>
            <a:off x="2798299" y="107277"/>
            <a:ext cx="6345701" cy="230832"/>
          </a:xfrm>
          <a:prstGeom prst="rect">
            <a:avLst/>
          </a:prstGeom>
        </p:spPr>
        <p:txBody>
          <a:bodyPr wrap="square">
            <a:spAutoFit/>
          </a:bodyPr>
          <a:lstStyle/>
          <a:p>
            <a:pPr algn="r"/>
            <a:r>
              <a:rPr lang="pt-BR" altLang="ja-JP" sz="900" dirty="0" err="1"/>
              <a:t>https</a:t>
            </a:r>
            <a:r>
              <a:rPr lang="pt-BR" altLang="ja-JP" sz="900" dirty="0"/>
              <a:t>://</a:t>
            </a:r>
            <a:r>
              <a:rPr lang="pt-BR" altLang="ja-JP" sz="900" dirty="0" err="1"/>
              <a:t>www.growroom.net</a:t>
            </a:r>
            <a:r>
              <a:rPr lang="pt-BR" altLang="ja-JP" sz="900" dirty="0"/>
              <a:t>/</a:t>
            </a:r>
            <a:r>
              <a:rPr lang="pt-BR" altLang="ja-JP" sz="900" dirty="0" err="1"/>
              <a:t>board</a:t>
            </a:r>
            <a:r>
              <a:rPr lang="pt-BR" altLang="ja-JP" sz="900" dirty="0"/>
              <a:t>/</a:t>
            </a:r>
            <a:r>
              <a:rPr lang="pt-BR" altLang="ja-JP" sz="900" dirty="0" err="1"/>
              <a:t>topic</a:t>
            </a:r>
            <a:r>
              <a:rPr lang="pt-BR" altLang="ja-JP" sz="900" dirty="0"/>
              <a:t>/53713-novatos-e-iniciantes-façam-suas-perguntas-aqui/?</a:t>
            </a:r>
            <a:r>
              <a:rPr lang="pt-BR" altLang="ja-JP" sz="900" dirty="0" err="1"/>
              <a:t>page</a:t>
            </a:r>
            <a:r>
              <a:rPr lang="pt-BR" altLang="ja-JP" sz="900" dirty="0"/>
              <a:t>=190</a:t>
            </a:r>
            <a:endParaRPr lang="ja-JP" altLang="en-US" sz="900" dirty="0"/>
          </a:p>
        </p:txBody>
      </p:sp>
    </p:spTree>
    <p:extLst>
      <p:ext uri="{BB962C8B-B14F-4D97-AF65-F5344CB8AC3E}">
        <p14:creationId xmlns:p14="http://schemas.microsoft.com/office/powerpoint/2010/main" val="3943996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617798" y="1656177"/>
            <a:ext cx="7928423" cy="738664"/>
          </a:xfrm>
          <a:prstGeom prst="rect">
            <a:avLst/>
          </a:prstGeom>
        </p:spPr>
        <p:txBody>
          <a:bodyPr wrap="square">
            <a:spAutoFit/>
          </a:bodyPr>
          <a:lstStyle/>
          <a:p>
            <a:r>
              <a:rPr lang="ja-JP" altLang="en-US" sz="1400" dirty="0"/>
              <a:t>現在の大麻はほとんど輸入物ですが、日本では戦前までお米に次ぐ商品作物であった。</a:t>
            </a:r>
            <a:endParaRPr lang="en-US" altLang="ja-JP" sz="1400" dirty="0"/>
          </a:p>
          <a:p>
            <a:r>
              <a:rPr lang="en-US" altLang="ja-JP" sz="1400" dirty="0"/>
              <a:t>2008</a:t>
            </a:r>
            <a:r>
              <a:rPr lang="ja-JP" altLang="en-US" sz="1400" dirty="0"/>
              <a:t>年に北海道北見市で産業用大麻特区が認定され、鳥取県智頭町など大麻で地域おこしを行う自治体が現れるている。</a:t>
            </a:r>
          </a:p>
        </p:txBody>
      </p:sp>
      <p:pic>
        <p:nvPicPr>
          <p:cNvPr id="8" name="図 7"/>
          <p:cNvPicPr>
            <a:picLocks noChangeAspect="1"/>
          </p:cNvPicPr>
          <p:nvPr/>
        </p:nvPicPr>
        <p:blipFill>
          <a:blip r:embed="rId2"/>
          <a:stretch>
            <a:fillRect/>
          </a:stretch>
        </p:blipFill>
        <p:spPr>
          <a:xfrm>
            <a:off x="710207" y="2656750"/>
            <a:ext cx="2895600" cy="3810000"/>
          </a:xfrm>
          <a:prstGeom prst="rect">
            <a:avLst/>
          </a:prstGeom>
        </p:spPr>
      </p:pic>
      <p:sp>
        <p:nvSpPr>
          <p:cNvPr id="9" name="正方形/長方形 8"/>
          <p:cNvSpPr/>
          <p:nvPr/>
        </p:nvSpPr>
        <p:spPr>
          <a:xfrm>
            <a:off x="1063750" y="6494835"/>
            <a:ext cx="1888464" cy="230832"/>
          </a:xfrm>
          <a:prstGeom prst="rect">
            <a:avLst/>
          </a:prstGeom>
        </p:spPr>
        <p:txBody>
          <a:bodyPr wrap="non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nikkan-spa.jp</a:t>
            </a:r>
            <a:r>
              <a:rPr lang="en-US" altLang="ja-JP" sz="900" dirty="0">
                <a:latin typeface="メイリオ"/>
                <a:ea typeface="メイリオ"/>
                <a:cs typeface="メイリオ"/>
              </a:rPr>
              <a:t>/1082627</a:t>
            </a:r>
            <a:endParaRPr lang="ja-JP" altLang="en-US" sz="900" dirty="0">
              <a:latin typeface="メイリオ"/>
              <a:ea typeface="メイリオ"/>
              <a:cs typeface="メイリオ"/>
            </a:endParaRPr>
          </a:p>
        </p:txBody>
      </p:sp>
      <p:pic>
        <p:nvPicPr>
          <p:cNvPr id="10" name="図 9"/>
          <p:cNvPicPr>
            <a:picLocks noChangeAspect="1"/>
          </p:cNvPicPr>
          <p:nvPr/>
        </p:nvPicPr>
        <p:blipFill>
          <a:blip r:embed="rId3"/>
          <a:stretch>
            <a:fillRect/>
          </a:stretch>
        </p:blipFill>
        <p:spPr>
          <a:xfrm>
            <a:off x="3741118" y="2656750"/>
            <a:ext cx="5139746" cy="3415571"/>
          </a:xfrm>
          <a:prstGeom prst="rect">
            <a:avLst/>
          </a:prstGeom>
        </p:spPr>
      </p:pic>
      <p:sp>
        <p:nvSpPr>
          <p:cNvPr id="11" name="正方形/長方形 10"/>
          <p:cNvSpPr/>
          <p:nvPr/>
        </p:nvSpPr>
        <p:spPr>
          <a:xfrm>
            <a:off x="3741118" y="6072321"/>
            <a:ext cx="5251291" cy="307777"/>
          </a:xfrm>
          <a:prstGeom prst="rect">
            <a:avLst/>
          </a:prstGeom>
        </p:spPr>
        <p:txBody>
          <a:bodyPr wrap="square">
            <a:spAutoFit/>
          </a:bodyPr>
          <a:lstStyle/>
          <a:p>
            <a:r>
              <a:rPr lang="ja-JP" altLang="en-US" sz="1400" dirty="0">
                <a:latin typeface="メイリオ"/>
                <a:ea typeface="メイリオ"/>
                <a:cs typeface="メイリオ"/>
              </a:rPr>
              <a:t>鳥取県智頭町産の大麻オイル「智頭麻の油」と「智頭麻の炭」</a:t>
            </a:r>
          </a:p>
        </p:txBody>
      </p:sp>
      <p:sp>
        <p:nvSpPr>
          <p:cNvPr id="12" name="テキスト ボックス 11"/>
          <p:cNvSpPr txBox="1"/>
          <p:nvPr/>
        </p:nvSpPr>
        <p:spPr>
          <a:xfrm>
            <a:off x="710207" y="2656750"/>
            <a:ext cx="2802096" cy="523220"/>
          </a:xfrm>
          <a:prstGeom prst="rect">
            <a:avLst/>
          </a:prstGeom>
          <a:noFill/>
        </p:spPr>
        <p:txBody>
          <a:bodyPr wrap="square" rtlCol="0">
            <a:spAutoFit/>
          </a:bodyPr>
          <a:lstStyle/>
          <a:p>
            <a:r>
              <a:rPr kumimoji="1" lang="ja-JP" altLang="en-US" sz="1400" dirty="0"/>
              <a:t>安倍首相の昭恵夫人は大麻文化復活に尽力している。</a:t>
            </a:r>
          </a:p>
        </p:txBody>
      </p:sp>
    </p:spTree>
    <p:extLst>
      <p:ext uri="{BB962C8B-B14F-4D97-AF65-F5344CB8AC3E}">
        <p14:creationId xmlns:p14="http://schemas.microsoft.com/office/powerpoint/2010/main" val="3971578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732206" y="775149"/>
            <a:ext cx="7928423" cy="1169551"/>
          </a:xfrm>
          <a:prstGeom prst="rect">
            <a:avLst/>
          </a:prstGeom>
        </p:spPr>
        <p:txBody>
          <a:bodyPr wrap="square">
            <a:spAutoFit/>
          </a:bodyPr>
          <a:lstStyle/>
          <a:p>
            <a:r>
              <a:rPr lang="ja-JP" altLang="en-US" sz="1400" dirty="0"/>
              <a:t>大麻の茎から抽出されるカンナビジオール（</a:t>
            </a:r>
            <a:r>
              <a:rPr lang="en-US" altLang="ja-JP" sz="1400" dirty="0"/>
              <a:t>CBD</a:t>
            </a:r>
            <a:r>
              <a:rPr lang="ja-JP" altLang="en-US" sz="1400" dirty="0"/>
              <a:t>）オイルは、合法的に入手可能。</a:t>
            </a:r>
            <a:endParaRPr lang="en-US" altLang="ja-JP" sz="1400" dirty="0"/>
          </a:p>
          <a:p>
            <a:r>
              <a:rPr lang="en-US" altLang="ja-JP" sz="1400" dirty="0"/>
              <a:t>CBD</a:t>
            </a:r>
            <a:r>
              <a:rPr lang="ja-JP" altLang="en-US" sz="1400" dirty="0"/>
              <a:t>は、大麻に多く含まれる、精神作用のない天然成分のカンナビノイド。</a:t>
            </a:r>
            <a:endParaRPr lang="en-US" altLang="ja-JP" sz="1400" dirty="0"/>
          </a:p>
          <a:p>
            <a:r>
              <a:rPr lang="en-US" altLang="ja-JP" sz="1400" dirty="0"/>
              <a:t>CBD</a:t>
            </a:r>
            <a:r>
              <a:rPr lang="ja-JP" altLang="en-US" sz="1400" dirty="0"/>
              <a:t>オイルは、全人的な健康をサポートする栄養補助食品として使用されている。</a:t>
            </a:r>
            <a:endParaRPr lang="en-US" altLang="ja-JP" sz="1400" dirty="0"/>
          </a:p>
          <a:p>
            <a:r>
              <a:rPr lang="ja-JP" altLang="en-US" sz="1400" dirty="0"/>
              <a:t>大麻取締法は、「大麻草の成熟した茎及びその製品（樹脂を除く）並びに大麻草の種子及びその製品」を除外している。</a:t>
            </a:r>
          </a:p>
        </p:txBody>
      </p:sp>
      <p:pic>
        <p:nvPicPr>
          <p:cNvPr id="5" name="図 4"/>
          <p:cNvPicPr>
            <a:picLocks noChangeAspect="1"/>
          </p:cNvPicPr>
          <p:nvPr/>
        </p:nvPicPr>
        <p:blipFill>
          <a:blip r:embed="rId2"/>
          <a:stretch>
            <a:fillRect/>
          </a:stretch>
        </p:blipFill>
        <p:spPr>
          <a:xfrm>
            <a:off x="652121" y="2196849"/>
            <a:ext cx="4200057" cy="4200057"/>
          </a:xfrm>
          <a:prstGeom prst="rect">
            <a:avLst/>
          </a:prstGeom>
        </p:spPr>
      </p:pic>
      <p:pic>
        <p:nvPicPr>
          <p:cNvPr id="6" name="図 5"/>
          <p:cNvPicPr>
            <a:picLocks noChangeAspect="1"/>
          </p:cNvPicPr>
          <p:nvPr/>
        </p:nvPicPr>
        <p:blipFill>
          <a:blip r:embed="rId3"/>
          <a:stretch>
            <a:fillRect/>
          </a:stretch>
        </p:blipFill>
        <p:spPr>
          <a:xfrm>
            <a:off x="5099882" y="2276942"/>
            <a:ext cx="3429000" cy="914400"/>
          </a:xfrm>
          <a:prstGeom prst="rect">
            <a:avLst/>
          </a:prstGeom>
        </p:spPr>
      </p:pic>
      <p:sp>
        <p:nvSpPr>
          <p:cNvPr id="7" name="正方形/長方形 6"/>
          <p:cNvSpPr/>
          <p:nvPr/>
        </p:nvSpPr>
        <p:spPr>
          <a:xfrm>
            <a:off x="5017652" y="3383508"/>
            <a:ext cx="4126348" cy="2585323"/>
          </a:xfrm>
          <a:prstGeom prst="rect">
            <a:avLst/>
          </a:prstGeom>
        </p:spPr>
        <p:txBody>
          <a:bodyPr wrap="square">
            <a:spAutoFit/>
          </a:bodyPr>
          <a:lstStyle/>
          <a:p>
            <a:r>
              <a:rPr lang="en-US" altLang="ja-JP" dirty="0"/>
              <a:t>〒399-8301</a:t>
            </a:r>
          </a:p>
          <a:p>
            <a:r>
              <a:rPr lang="ja-JP" altLang="en-US" dirty="0"/>
              <a:t>長野県安曇野市穂高有明</a:t>
            </a:r>
            <a:r>
              <a:rPr lang="en-US" altLang="ja-JP" dirty="0"/>
              <a:t>2257-36</a:t>
            </a:r>
          </a:p>
          <a:p>
            <a:r>
              <a:rPr lang="ja-JP" altLang="en-US" dirty="0"/>
              <a:t>　</a:t>
            </a:r>
          </a:p>
          <a:p>
            <a:r>
              <a:rPr lang="ja-JP" altLang="en-US" dirty="0"/>
              <a:t>電話と</a:t>
            </a:r>
            <a:r>
              <a:rPr lang="en-US" altLang="ja-JP" dirty="0"/>
              <a:t>FAX</a:t>
            </a:r>
          </a:p>
          <a:p>
            <a:r>
              <a:rPr lang="en-US" altLang="ja-JP" dirty="0"/>
              <a:t>0263-31-0525</a:t>
            </a:r>
          </a:p>
          <a:p>
            <a:r>
              <a:rPr lang="en-US" altLang="ja-JP" dirty="0"/>
              <a:t>※</a:t>
            </a:r>
            <a:r>
              <a:rPr lang="ja-JP" altLang="en-US" dirty="0"/>
              <a:t>土日祝日除く午前</a:t>
            </a:r>
            <a:r>
              <a:rPr lang="en-US" altLang="ja-JP" dirty="0"/>
              <a:t>10</a:t>
            </a:r>
            <a:r>
              <a:rPr lang="ja-JP" altLang="en-US" dirty="0"/>
              <a:t>時から午後</a:t>
            </a:r>
            <a:r>
              <a:rPr lang="en-US" altLang="ja-JP" dirty="0"/>
              <a:t>6</a:t>
            </a:r>
            <a:r>
              <a:rPr lang="ja-JP" altLang="en-US" dirty="0"/>
              <a:t>時</a:t>
            </a:r>
          </a:p>
          <a:p>
            <a:r>
              <a:rPr lang="ja-JP" altLang="en-US" dirty="0"/>
              <a:t>　</a:t>
            </a:r>
          </a:p>
          <a:p>
            <a:r>
              <a:rPr lang="en-US" altLang="ja-JP" dirty="0"/>
              <a:t>e-mail: </a:t>
            </a:r>
            <a:r>
              <a:rPr lang="en-US" altLang="ja-JP" dirty="0">
                <a:hlinkClick r:id="rId4"/>
              </a:rPr>
              <a:t>info@cbdjapan.com</a:t>
            </a:r>
          </a:p>
          <a:p>
            <a:r>
              <a:rPr lang="en-US" altLang="ja-JP" dirty="0"/>
              <a:t>WEB: </a:t>
            </a:r>
            <a:r>
              <a:rPr lang="en-US" altLang="ja-JP" dirty="0">
                <a:hlinkClick r:id="rId5"/>
              </a:rPr>
              <a:t>http://cbdjapan.com</a:t>
            </a:r>
            <a:endParaRPr lang="ja-JP" altLang="en-US" dirty="0"/>
          </a:p>
        </p:txBody>
      </p:sp>
    </p:spTree>
    <p:extLst>
      <p:ext uri="{BB962C8B-B14F-4D97-AF65-F5344CB8AC3E}">
        <p14:creationId xmlns:p14="http://schemas.microsoft.com/office/powerpoint/2010/main" val="2193029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857462" y="913751"/>
            <a:ext cx="2463800" cy="1333500"/>
          </a:xfrm>
          <a:prstGeom prst="rect">
            <a:avLst/>
          </a:prstGeom>
        </p:spPr>
      </p:pic>
      <p:sp>
        <p:nvSpPr>
          <p:cNvPr id="3" name="正方形/長方形 2"/>
          <p:cNvSpPr/>
          <p:nvPr/>
        </p:nvSpPr>
        <p:spPr>
          <a:xfrm>
            <a:off x="3321262" y="1046922"/>
            <a:ext cx="4572000" cy="1200329"/>
          </a:xfrm>
          <a:prstGeom prst="rect">
            <a:avLst/>
          </a:prstGeom>
        </p:spPr>
        <p:txBody>
          <a:bodyPr>
            <a:spAutoFit/>
          </a:bodyPr>
          <a:lstStyle/>
          <a:p>
            <a:r>
              <a:rPr lang="ja-JP" altLang="en-US" dirty="0">
                <a:hlinkClick r:id="rId3"/>
              </a:rPr>
              <a:t>チュラ ボタニカルズ</a:t>
            </a:r>
            <a:r>
              <a:rPr lang="en-US" altLang="ja-JP" dirty="0">
                <a:hlinkClick r:id="rId3"/>
              </a:rPr>
              <a:t>(tula botanikals) </a:t>
            </a:r>
            <a:r>
              <a:rPr lang="ja-JP" altLang="en-US" dirty="0">
                <a:hlinkClick r:id="rId3"/>
              </a:rPr>
              <a:t>社</a:t>
            </a:r>
          </a:p>
          <a:p>
            <a:r>
              <a:rPr lang="en-US" altLang="ja-JP" b="1" dirty="0" err="1"/>
              <a:t>tula</a:t>
            </a:r>
            <a:r>
              <a:rPr lang="en-US" altLang="ja-JP" b="1" dirty="0"/>
              <a:t> Botanicals</a:t>
            </a:r>
            <a:endParaRPr lang="en-US" altLang="ja-JP" dirty="0"/>
          </a:p>
          <a:p>
            <a:r>
              <a:rPr lang="en-US" altLang="ja-JP" dirty="0"/>
              <a:t>PO Box 4268 Eagle, CO 81631</a:t>
            </a:r>
          </a:p>
          <a:p>
            <a:r>
              <a:rPr lang="en-US" altLang="ja-JP" dirty="0">
                <a:hlinkClick r:id="rId3"/>
              </a:rPr>
              <a:t>http://www.tulabotanical.com/</a:t>
            </a:r>
            <a:endParaRPr lang="ja-JP" altLang="en-US" dirty="0"/>
          </a:p>
        </p:txBody>
      </p:sp>
      <p:pic>
        <p:nvPicPr>
          <p:cNvPr id="4" name="図 3"/>
          <p:cNvPicPr>
            <a:picLocks noChangeAspect="1"/>
          </p:cNvPicPr>
          <p:nvPr/>
        </p:nvPicPr>
        <p:blipFill>
          <a:blip r:embed="rId4"/>
          <a:stretch>
            <a:fillRect/>
          </a:stretch>
        </p:blipFill>
        <p:spPr>
          <a:xfrm>
            <a:off x="857462" y="2961855"/>
            <a:ext cx="2463800" cy="1333500"/>
          </a:xfrm>
          <a:prstGeom prst="rect">
            <a:avLst/>
          </a:prstGeom>
        </p:spPr>
      </p:pic>
      <p:sp>
        <p:nvSpPr>
          <p:cNvPr id="5" name="正方形/長方形 4"/>
          <p:cNvSpPr/>
          <p:nvPr/>
        </p:nvSpPr>
        <p:spPr>
          <a:xfrm>
            <a:off x="3321262" y="2875650"/>
            <a:ext cx="5671148" cy="1477328"/>
          </a:xfrm>
          <a:prstGeom prst="rect">
            <a:avLst/>
          </a:prstGeom>
        </p:spPr>
        <p:txBody>
          <a:bodyPr wrap="square">
            <a:spAutoFit/>
          </a:bodyPr>
          <a:lstStyle/>
          <a:p>
            <a:r>
              <a:rPr lang="ja-JP" altLang="en-US" dirty="0">
                <a:hlinkClick r:id="rId5"/>
              </a:rPr>
              <a:t>ブルーバード ボタニカルズ（</a:t>
            </a:r>
            <a:r>
              <a:rPr lang="en-US" altLang="ja-JP" dirty="0">
                <a:hlinkClick r:id="rId5"/>
              </a:rPr>
              <a:t>BLUEBIRD BOTANICALS</a:t>
            </a:r>
            <a:r>
              <a:rPr lang="ja-JP" altLang="en-US" dirty="0">
                <a:hlinkClick r:id="rId5"/>
              </a:rPr>
              <a:t>）社</a:t>
            </a:r>
          </a:p>
          <a:p>
            <a:r>
              <a:rPr lang="en-US" altLang="ja-JP" b="1" dirty="0"/>
              <a:t>BLUEBIRD BOTANICALS</a:t>
            </a:r>
            <a:endParaRPr lang="en-US" altLang="ja-JP" dirty="0"/>
          </a:p>
          <a:p>
            <a:r>
              <a:rPr lang="en-US" altLang="ja-JP" dirty="0"/>
              <a:t>580 Burbank St. #120</a:t>
            </a:r>
          </a:p>
          <a:p>
            <a:r>
              <a:rPr lang="en-US" altLang="ja-JP" dirty="0"/>
              <a:t>Broomfield, CO 80020</a:t>
            </a:r>
          </a:p>
          <a:p>
            <a:r>
              <a:rPr lang="en-US" altLang="ja-JP" dirty="0">
                <a:hlinkClick r:id="rId5"/>
              </a:rPr>
              <a:t>http://www.bluebird-botanicals.com/Home.php</a:t>
            </a:r>
            <a:endParaRPr lang="ja-JP" altLang="en-US" dirty="0"/>
          </a:p>
        </p:txBody>
      </p:sp>
      <p:pic>
        <p:nvPicPr>
          <p:cNvPr id="6" name="図 5"/>
          <p:cNvPicPr>
            <a:picLocks noChangeAspect="1"/>
          </p:cNvPicPr>
          <p:nvPr/>
        </p:nvPicPr>
        <p:blipFill>
          <a:blip r:embed="rId6"/>
          <a:stretch>
            <a:fillRect/>
          </a:stretch>
        </p:blipFill>
        <p:spPr>
          <a:xfrm>
            <a:off x="857462" y="5147261"/>
            <a:ext cx="2463800" cy="1333500"/>
          </a:xfrm>
          <a:prstGeom prst="rect">
            <a:avLst/>
          </a:prstGeom>
        </p:spPr>
      </p:pic>
      <p:sp>
        <p:nvSpPr>
          <p:cNvPr id="7" name="正方形/長方形 6"/>
          <p:cNvSpPr/>
          <p:nvPr/>
        </p:nvSpPr>
        <p:spPr>
          <a:xfrm>
            <a:off x="3321262" y="5003433"/>
            <a:ext cx="4572000" cy="1477328"/>
          </a:xfrm>
          <a:prstGeom prst="rect">
            <a:avLst/>
          </a:prstGeom>
        </p:spPr>
        <p:txBody>
          <a:bodyPr>
            <a:spAutoFit/>
          </a:bodyPr>
          <a:lstStyle/>
          <a:p>
            <a:r>
              <a:rPr lang="ja-JP" altLang="en-US" dirty="0">
                <a:hlinkClick r:id="rId7"/>
              </a:rPr>
              <a:t>ディクシー ボタニカルズ（</a:t>
            </a:r>
            <a:r>
              <a:rPr lang="en-US" altLang="ja-JP" dirty="0">
                <a:hlinkClick r:id="rId7"/>
              </a:rPr>
              <a:t>Dixie Botanicals</a:t>
            </a:r>
            <a:r>
              <a:rPr lang="ja-JP" altLang="en-US" dirty="0">
                <a:hlinkClick r:id="rId7"/>
              </a:rPr>
              <a:t>）社</a:t>
            </a:r>
          </a:p>
          <a:p>
            <a:r>
              <a:rPr lang="en-US" altLang="ja-JP" b="1" dirty="0"/>
              <a:t>Dixie Botanicals</a:t>
            </a:r>
            <a:endParaRPr lang="en-US" altLang="ja-JP" dirty="0"/>
          </a:p>
          <a:p>
            <a:r>
              <a:rPr lang="en-US" altLang="ja-JP" dirty="0"/>
              <a:t>6701 East Stapleton Drive</a:t>
            </a:r>
          </a:p>
          <a:p>
            <a:r>
              <a:rPr lang="en-US" altLang="ja-JP" dirty="0"/>
              <a:t>Denver, Colorado 80216</a:t>
            </a:r>
          </a:p>
          <a:p>
            <a:r>
              <a:rPr lang="en-US" altLang="ja-JP" dirty="0">
                <a:hlinkClick r:id="rId7"/>
              </a:rPr>
              <a:t>http://dixiebotanicals.com</a:t>
            </a:r>
            <a:endParaRPr lang="ja-JP" altLang="en-US" dirty="0"/>
          </a:p>
        </p:txBody>
      </p:sp>
    </p:spTree>
    <p:extLst>
      <p:ext uri="{BB962C8B-B14F-4D97-AF65-F5344CB8AC3E}">
        <p14:creationId xmlns:p14="http://schemas.microsoft.com/office/powerpoint/2010/main" val="352823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617208" y="696356"/>
            <a:ext cx="2463800" cy="1333500"/>
          </a:xfrm>
          <a:prstGeom prst="rect">
            <a:avLst/>
          </a:prstGeom>
        </p:spPr>
      </p:pic>
      <p:sp>
        <p:nvSpPr>
          <p:cNvPr id="3" name="正方形/長方形 2"/>
          <p:cNvSpPr/>
          <p:nvPr/>
        </p:nvSpPr>
        <p:spPr>
          <a:xfrm>
            <a:off x="3081008" y="676278"/>
            <a:ext cx="4572000" cy="1477328"/>
          </a:xfrm>
          <a:prstGeom prst="rect">
            <a:avLst/>
          </a:prstGeom>
        </p:spPr>
        <p:txBody>
          <a:bodyPr>
            <a:spAutoFit/>
          </a:bodyPr>
          <a:lstStyle/>
          <a:p>
            <a:r>
              <a:rPr lang="ja-JP" altLang="en-US" dirty="0">
                <a:hlinkClick r:id="rId3"/>
              </a:rPr>
              <a:t>カルン</a:t>
            </a:r>
            <a:r>
              <a:rPr lang="en-US" altLang="ja-JP" dirty="0">
                <a:hlinkClick r:id="rId3"/>
              </a:rPr>
              <a:t>(Carun UK) </a:t>
            </a:r>
            <a:r>
              <a:rPr lang="ja-JP" altLang="en-US" dirty="0">
                <a:hlinkClick r:id="rId3"/>
              </a:rPr>
              <a:t>社</a:t>
            </a:r>
          </a:p>
          <a:p>
            <a:r>
              <a:rPr lang="en-US" altLang="ja-JP" b="1" dirty="0" err="1"/>
              <a:t>Carun</a:t>
            </a:r>
            <a:r>
              <a:rPr lang="en-US" altLang="ja-JP" b="1" dirty="0"/>
              <a:t> UK</a:t>
            </a:r>
            <a:endParaRPr lang="en-US" altLang="ja-JP" dirty="0"/>
          </a:p>
          <a:p>
            <a:r>
              <a:rPr lang="en-US" altLang="ja-JP" dirty="0"/>
              <a:t>41 Crown Road, </a:t>
            </a:r>
            <a:r>
              <a:rPr lang="en-US" altLang="ja-JP" dirty="0" err="1"/>
              <a:t>Twickenham</a:t>
            </a:r>
            <a:r>
              <a:rPr lang="en-US" altLang="ja-JP" dirty="0"/>
              <a:t>,</a:t>
            </a:r>
          </a:p>
          <a:p>
            <a:r>
              <a:rPr lang="en-US" altLang="ja-JP" dirty="0"/>
              <a:t>TW1 3EJ London</a:t>
            </a:r>
          </a:p>
          <a:p>
            <a:r>
              <a:rPr lang="en-US" altLang="ja-JP" dirty="0">
                <a:hlinkClick r:id="rId3"/>
              </a:rPr>
              <a:t>http://www.carun.uk/</a:t>
            </a:r>
            <a:endParaRPr lang="ja-JP" altLang="en-US" dirty="0"/>
          </a:p>
        </p:txBody>
      </p:sp>
      <p:pic>
        <p:nvPicPr>
          <p:cNvPr id="4" name="図 3"/>
          <p:cNvPicPr>
            <a:picLocks noChangeAspect="1"/>
          </p:cNvPicPr>
          <p:nvPr/>
        </p:nvPicPr>
        <p:blipFill>
          <a:blip r:embed="rId4"/>
          <a:stretch>
            <a:fillRect/>
          </a:stretch>
        </p:blipFill>
        <p:spPr>
          <a:xfrm>
            <a:off x="697292" y="2595713"/>
            <a:ext cx="2463800" cy="1333500"/>
          </a:xfrm>
          <a:prstGeom prst="rect">
            <a:avLst/>
          </a:prstGeom>
        </p:spPr>
      </p:pic>
      <p:sp>
        <p:nvSpPr>
          <p:cNvPr id="5" name="正方形/長方形 4"/>
          <p:cNvSpPr/>
          <p:nvPr/>
        </p:nvSpPr>
        <p:spPr>
          <a:xfrm>
            <a:off x="3258462" y="2621402"/>
            <a:ext cx="4572000" cy="1477328"/>
          </a:xfrm>
          <a:prstGeom prst="rect">
            <a:avLst/>
          </a:prstGeom>
        </p:spPr>
        <p:txBody>
          <a:bodyPr>
            <a:spAutoFit/>
          </a:bodyPr>
          <a:lstStyle/>
          <a:p>
            <a:r>
              <a:rPr lang="ja-JP" altLang="en-US" dirty="0">
                <a:hlinkClick r:id="rId5"/>
              </a:rPr>
              <a:t>カナベスト</a:t>
            </a:r>
            <a:r>
              <a:rPr lang="en-US" altLang="ja-JP" dirty="0">
                <a:hlinkClick r:id="rId5"/>
              </a:rPr>
              <a:t>(CANNAVEST) </a:t>
            </a:r>
            <a:r>
              <a:rPr lang="ja-JP" altLang="en-US" dirty="0">
                <a:hlinkClick r:id="rId5"/>
              </a:rPr>
              <a:t>社</a:t>
            </a:r>
          </a:p>
          <a:p>
            <a:r>
              <a:rPr lang="en-US" altLang="ja-JP" b="1" dirty="0"/>
              <a:t>CANNAVEST</a:t>
            </a:r>
            <a:endParaRPr lang="en-US" altLang="ja-JP" dirty="0"/>
          </a:p>
          <a:p>
            <a:r>
              <a:rPr lang="en-US" altLang="ja-JP" dirty="0"/>
              <a:t>2688 South Rainbow Boulevard</a:t>
            </a:r>
          </a:p>
          <a:p>
            <a:r>
              <a:rPr lang="es-ES_tradnl" altLang="ja-JP" dirty="0"/>
              <a:t>Las Vegas, NV 89146</a:t>
            </a:r>
          </a:p>
          <a:p>
            <a:r>
              <a:rPr lang="es-ES_tradnl" altLang="ja-JP" dirty="0">
                <a:hlinkClick r:id="rId5"/>
              </a:rPr>
              <a:t>http://cannavest.com/</a:t>
            </a:r>
            <a:endParaRPr lang="ja-JP" altLang="en-US" dirty="0"/>
          </a:p>
        </p:txBody>
      </p:sp>
      <p:pic>
        <p:nvPicPr>
          <p:cNvPr id="6" name="図 5"/>
          <p:cNvPicPr>
            <a:picLocks noChangeAspect="1"/>
          </p:cNvPicPr>
          <p:nvPr/>
        </p:nvPicPr>
        <p:blipFill>
          <a:blip r:embed="rId6"/>
          <a:stretch>
            <a:fillRect/>
          </a:stretch>
        </p:blipFill>
        <p:spPr>
          <a:xfrm>
            <a:off x="697292" y="4591524"/>
            <a:ext cx="2463800" cy="1333500"/>
          </a:xfrm>
          <a:prstGeom prst="rect">
            <a:avLst/>
          </a:prstGeom>
        </p:spPr>
      </p:pic>
      <p:sp>
        <p:nvSpPr>
          <p:cNvPr id="7" name="正方形/長方形 6"/>
          <p:cNvSpPr/>
          <p:nvPr/>
        </p:nvSpPr>
        <p:spPr>
          <a:xfrm>
            <a:off x="3258462" y="4591524"/>
            <a:ext cx="4572000" cy="1477328"/>
          </a:xfrm>
          <a:prstGeom prst="rect">
            <a:avLst/>
          </a:prstGeom>
        </p:spPr>
        <p:txBody>
          <a:bodyPr>
            <a:spAutoFit/>
          </a:bodyPr>
          <a:lstStyle/>
          <a:p>
            <a:r>
              <a:rPr lang="ja-JP" altLang="en-US" dirty="0">
                <a:hlinkClick r:id="rId7"/>
              </a:rPr>
              <a:t>エンドカ</a:t>
            </a:r>
            <a:r>
              <a:rPr lang="en-US" altLang="ja-JP" dirty="0">
                <a:hlinkClick r:id="rId7"/>
              </a:rPr>
              <a:t>(Endoca) </a:t>
            </a:r>
            <a:r>
              <a:rPr lang="ja-JP" altLang="en-US" dirty="0">
                <a:hlinkClick r:id="rId7"/>
              </a:rPr>
              <a:t>社</a:t>
            </a:r>
          </a:p>
          <a:p>
            <a:r>
              <a:rPr lang="en-US" altLang="ja-JP" b="1" dirty="0" err="1"/>
              <a:t>Endoca</a:t>
            </a:r>
            <a:endParaRPr lang="en-US" altLang="ja-JP" dirty="0"/>
          </a:p>
          <a:p>
            <a:r>
              <a:rPr lang="da-DK" altLang="ja-JP" dirty="0"/>
              <a:t>8605 Santa Monica </a:t>
            </a:r>
            <a:r>
              <a:rPr lang="da-DK" altLang="ja-JP" dirty="0" err="1"/>
              <a:t>Blvd</a:t>
            </a:r>
            <a:r>
              <a:rPr lang="da-DK" altLang="ja-JP" dirty="0"/>
              <a:t> #48523</a:t>
            </a:r>
          </a:p>
          <a:p>
            <a:r>
              <a:rPr lang="es-ES_tradnl" altLang="ja-JP" dirty="0"/>
              <a:t>Los </a:t>
            </a:r>
            <a:r>
              <a:rPr lang="es-ES_tradnl" altLang="ja-JP" dirty="0" err="1"/>
              <a:t>Angeles</a:t>
            </a:r>
            <a:r>
              <a:rPr lang="es-ES_tradnl" altLang="ja-JP" dirty="0"/>
              <a:t> CA 90069-4109</a:t>
            </a:r>
          </a:p>
          <a:p>
            <a:r>
              <a:rPr lang="es-ES_tradnl" altLang="ja-JP" dirty="0">
                <a:hlinkClick r:id="rId7"/>
              </a:rPr>
              <a:t>https://www.endoca.com/Home</a:t>
            </a:r>
            <a:endParaRPr lang="ja-JP" altLang="en-US" dirty="0"/>
          </a:p>
        </p:txBody>
      </p:sp>
    </p:spTree>
    <p:extLst>
      <p:ext uri="{BB962C8B-B14F-4D97-AF65-F5344CB8AC3E}">
        <p14:creationId xmlns:p14="http://schemas.microsoft.com/office/powerpoint/2010/main" val="80762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134966" y="814601"/>
            <a:ext cx="5080000" cy="3810000"/>
          </a:xfrm>
          <a:prstGeom prst="rect">
            <a:avLst/>
          </a:prstGeom>
        </p:spPr>
      </p:pic>
      <p:sp>
        <p:nvSpPr>
          <p:cNvPr id="3" name="正方形/長方形 2"/>
          <p:cNvSpPr/>
          <p:nvPr/>
        </p:nvSpPr>
        <p:spPr>
          <a:xfrm>
            <a:off x="377543" y="4758932"/>
            <a:ext cx="8557663" cy="1323439"/>
          </a:xfrm>
          <a:prstGeom prst="rect">
            <a:avLst/>
          </a:prstGeom>
        </p:spPr>
        <p:txBody>
          <a:bodyPr wrap="square">
            <a:spAutoFit/>
          </a:bodyPr>
          <a:lstStyle/>
          <a:p>
            <a:r>
              <a:rPr lang="ja-JP" altLang="en-US" sz="1600" dirty="0">
                <a:latin typeface="メイリオ"/>
                <a:ea typeface="メイリオ"/>
                <a:cs typeface="メイリオ"/>
              </a:rPr>
              <a:t>大麻は昔から万能薬として考えられ扱われており、大麻は</a:t>
            </a:r>
            <a:r>
              <a:rPr lang="en-US" altLang="ja-JP" sz="1600" dirty="0">
                <a:latin typeface="メイリオ"/>
                <a:ea typeface="メイリオ"/>
                <a:cs typeface="メイリオ"/>
              </a:rPr>
              <a:t>HIV</a:t>
            </a:r>
            <a:r>
              <a:rPr lang="ja-JP" altLang="en-US" sz="1600" dirty="0">
                <a:latin typeface="メイリオ"/>
                <a:ea typeface="メイリオ"/>
                <a:cs typeface="メイリオ"/>
              </a:rPr>
              <a:t>、アルツハイマー、うつ病、強迫性障害、不眠症、てんかん、気管支喘息、帯状疱疹、多発性硬化症、筋萎縮性側索硬化症、クローン病、パーキンソン病など、約</a:t>
            </a:r>
            <a:r>
              <a:rPr lang="en-US" altLang="ja-JP" sz="1600" dirty="0">
                <a:latin typeface="メイリオ"/>
                <a:ea typeface="メイリオ"/>
                <a:cs typeface="メイリオ"/>
              </a:rPr>
              <a:t>250</a:t>
            </a:r>
            <a:r>
              <a:rPr lang="ja-JP" altLang="en-US" sz="1600" dirty="0">
                <a:latin typeface="メイリオ"/>
                <a:ea typeface="メイリオ"/>
                <a:cs typeface="メイリオ"/>
              </a:rPr>
              <a:t>種類の疾患に効果があるとされています。</a:t>
            </a:r>
          </a:p>
          <a:p>
            <a:r>
              <a:rPr lang="ja-JP" altLang="en-US" sz="1600" dirty="0">
                <a:latin typeface="メイリオ"/>
                <a:ea typeface="メイリオ"/>
                <a:cs typeface="メイリオ"/>
              </a:rPr>
              <a:t>大麻には鎮痛作用・沈静作用・催眠作用・食欲増進作用・抗癌作用・眼圧の緩和・嘔吐の抑制などがあり、アメリカ合衆国では慢性痛患者の</a:t>
            </a:r>
            <a:r>
              <a:rPr lang="en-US" altLang="ja-JP" sz="1600" dirty="0">
                <a:latin typeface="メイリオ"/>
                <a:ea typeface="メイリオ"/>
                <a:cs typeface="メイリオ"/>
              </a:rPr>
              <a:t>8.9%</a:t>
            </a:r>
            <a:r>
              <a:rPr lang="ja-JP" altLang="en-US" sz="1600" dirty="0">
                <a:latin typeface="メイリオ"/>
                <a:ea typeface="メイリオ"/>
                <a:cs typeface="メイリオ"/>
              </a:rPr>
              <a:t>が自己治療で大麻を使用しています。</a:t>
            </a:r>
          </a:p>
        </p:txBody>
      </p:sp>
    </p:spTree>
    <p:extLst>
      <p:ext uri="{BB962C8B-B14F-4D97-AF65-F5344CB8AC3E}">
        <p14:creationId xmlns:p14="http://schemas.microsoft.com/office/powerpoint/2010/main" val="2127574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14833" y="1137977"/>
            <a:ext cx="8145796" cy="4832093"/>
          </a:xfrm>
          <a:prstGeom prst="rect">
            <a:avLst/>
          </a:prstGeom>
        </p:spPr>
        <p:txBody>
          <a:bodyPr wrap="square">
            <a:spAutoFit/>
          </a:bodyPr>
          <a:lstStyle/>
          <a:p>
            <a:r>
              <a:rPr lang="en-US" altLang="ja-JP" sz="1600" dirty="0">
                <a:latin typeface="メイリオ"/>
                <a:ea typeface="メイリオ"/>
                <a:cs typeface="メイリオ"/>
              </a:rPr>
              <a:t>◆</a:t>
            </a:r>
            <a:r>
              <a:rPr lang="ja-JP" altLang="en-US" sz="1600" u="sng" dirty="0">
                <a:latin typeface="メイリオ"/>
                <a:ea typeface="メイリオ"/>
                <a:cs typeface="メイリオ"/>
              </a:rPr>
              <a:t>医療用アヘン</a:t>
            </a:r>
            <a:endParaRPr lang="en-US" altLang="ja-JP" sz="1600" u="sng" dirty="0">
              <a:latin typeface="メイリオ"/>
              <a:ea typeface="メイリオ"/>
              <a:cs typeface="メイリオ"/>
            </a:endParaRPr>
          </a:p>
          <a:p>
            <a:r>
              <a:rPr lang="ja-JP" altLang="en-US" sz="1600" dirty="0">
                <a:latin typeface="メイリオ"/>
                <a:ea typeface="メイリオ"/>
                <a:cs typeface="メイリオ"/>
              </a:rPr>
              <a:t>阿片は、医療用途に使用されている。</a:t>
            </a:r>
            <a:endParaRPr lang="en-US" altLang="ja-JP" sz="1600" dirty="0">
              <a:latin typeface="メイリオ"/>
              <a:ea typeface="メイリオ"/>
              <a:cs typeface="メイリオ"/>
            </a:endParaRPr>
          </a:p>
          <a:p>
            <a:r>
              <a:rPr lang="ja-JP" altLang="en-US" sz="1600" dirty="0">
                <a:latin typeface="メイリオ"/>
                <a:ea typeface="メイリオ"/>
                <a:cs typeface="メイリオ"/>
              </a:rPr>
              <a:t>「アヘンチンキ」は正式に医師から処方されるもので、アヘン末をエタノールに浸出させたもの。ケシの実から作られるアヘンは１０</a:t>
            </a:r>
            <a:r>
              <a:rPr lang="en-US" altLang="ja-JP" sz="1600" dirty="0">
                <a:latin typeface="メイリオ"/>
                <a:ea typeface="メイリオ"/>
                <a:cs typeface="メイリオ"/>
              </a:rPr>
              <a:t>%</a:t>
            </a:r>
            <a:r>
              <a:rPr lang="ja-JP" altLang="en-US" sz="1600" dirty="0">
                <a:latin typeface="メイリオ"/>
                <a:ea typeface="メイリオ"/>
                <a:cs typeface="メイリオ"/>
              </a:rPr>
              <a:t>のモルヒネを含む。</a:t>
            </a:r>
            <a:endParaRPr lang="en-US" altLang="ja-JP" sz="1600" dirty="0">
              <a:latin typeface="メイリオ"/>
              <a:ea typeface="メイリオ"/>
              <a:cs typeface="メイリオ"/>
            </a:endParaRPr>
          </a:p>
          <a:p>
            <a:r>
              <a:rPr lang="ja-JP" altLang="en-US" sz="1600" dirty="0">
                <a:latin typeface="メイリオ"/>
                <a:ea typeface="メイリオ"/>
                <a:cs typeface="メイリオ"/>
              </a:rPr>
              <a:t>このモルヒネをさらに加工すると「ヘロイン」が出来上がる。</a:t>
            </a:r>
          </a:p>
          <a:p>
            <a:endParaRPr lang="en-US" altLang="ja-JP" sz="1600" dirty="0">
              <a:latin typeface="メイリオ"/>
              <a:ea typeface="メイリオ"/>
              <a:cs typeface="メイリオ"/>
            </a:endParaRPr>
          </a:p>
          <a:p>
            <a:r>
              <a:rPr lang="en-US" altLang="ja-JP" sz="1600" dirty="0">
                <a:latin typeface="メイリオ"/>
                <a:ea typeface="メイリオ"/>
                <a:cs typeface="メイリオ"/>
              </a:rPr>
              <a:t>◆</a:t>
            </a:r>
            <a:r>
              <a:rPr lang="ja-JP" altLang="en-US" sz="1600" u="sng" dirty="0">
                <a:latin typeface="メイリオ"/>
                <a:ea typeface="メイリオ"/>
                <a:cs typeface="メイリオ"/>
              </a:rPr>
              <a:t>医療用覚せい剤</a:t>
            </a:r>
          </a:p>
          <a:p>
            <a:r>
              <a:rPr lang="ja-JP" altLang="en-US" sz="1600" dirty="0">
                <a:latin typeface="メイリオ"/>
                <a:ea typeface="メイリオ"/>
                <a:cs typeface="メイリオ"/>
              </a:rPr>
              <a:t>日本では「メタンフェタミン」「アンフェタミン」、およびその塩類が覚せい剤取締法の対象薬物となるが、このうち「塩酸メタンフェタミン」は医療利用が認められている。</a:t>
            </a:r>
            <a:endParaRPr lang="en-US" altLang="ja-JP" sz="1600" dirty="0">
              <a:latin typeface="メイリオ"/>
              <a:ea typeface="メイリオ"/>
              <a:cs typeface="メイリオ"/>
            </a:endParaRPr>
          </a:p>
          <a:p>
            <a:r>
              <a:rPr lang="ja-JP" altLang="en-US" sz="1600" dirty="0">
                <a:latin typeface="メイリオ"/>
                <a:ea typeface="メイリオ"/>
                <a:cs typeface="メイリオ"/>
              </a:rPr>
              <a:t>これらは、昏睡状態からの覚醒やナルコレプシーなどの重度睡眠障害の治療に使用される。いわゆる「シャブ」「エス」「スピード」は、この「メタンフェタミン」の俗称。</a:t>
            </a:r>
            <a:endParaRPr lang="en-US" altLang="ja-JP" sz="1600" dirty="0">
              <a:latin typeface="メイリオ"/>
              <a:ea typeface="メイリオ"/>
              <a:cs typeface="メイリオ"/>
            </a:endParaRPr>
          </a:p>
          <a:p>
            <a:endParaRPr lang="en-US" altLang="ja-JP" sz="1600" dirty="0">
              <a:latin typeface="メイリオ"/>
              <a:ea typeface="メイリオ"/>
              <a:cs typeface="メイリオ"/>
            </a:endParaRPr>
          </a:p>
          <a:p>
            <a:r>
              <a:rPr lang="en-US" altLang="ja-JP" sz="1600" dirty="0">
                <a:latin typeface="メイリオ"/>
                <a:ea typeface="メイリオ"/>
                <a:cs typeface="メイリオ"/>
              </a:rPr>
              <a:t>◆</a:t>
            </a:r>
            <a:r>
              <a:rPr lang="ja-JP" altLang="en-US" sz="1600" u="sng" dirty="0">
                <a:latin typeface="メイリオ"/>
                <a:ea typeface="メイリオ"/>
                <a:cs typeface="メイリオ"/>
              </a:rPr>
              <a:t>医療用コカイン</a:t>
            </a:r>
            <a:endParaRPr lang="en-US" altLang="ja-JP" sz="1600" u="sng" dirty="0">
              <a:latin typeface="メイリオ"/>
              <a:ea typeface="メイリオ"/>
              <a:cs typeface="メイリオ"/>
            </a:endParaRPr>
          </a:p>
          <a:p>
            <a:r>
              <a:rPr lang="ja-JP" altLang="en-US" sz="1600" dirty="0">
                <a:latin typeface="メイリオ"/>
                <a:ea typeface="メイリオ"/>
                <a:cs typeface="メイリオ"/>
              </a:rPr>
              <a:t>「コカイン」は表面麻酔に使われることがある。</a:t>
            </a:r>
            <a:endParaRPr lang="en-US" altLang="ja-JP" sz="1600" dirty="0">
              <a:latin typeface="メイリオ"/>
              <a:ea typeface="メイリオ"/>
              <a:cs typeface="メイリオ"/>
            </a:endParaRPr>
          </a:p>
          <a:p>
            <a:endParaRPr lang="ja-JP" altLang="en-US" sz="1600" dirty="0">
              <a:latin typeface="メイリオ"/>
              <a:ea typeface="メイリオ"/>
              <a:cs typeface="メイリオ"/>
            </a:endParaRPr>
          </a:p>
          <a:p>
            <a:r>
              <a:rPr lang="ja-JP" altLang="en-US" sz="1600" dirty="0">
                <a:latin typeface="メイリオ"/>
                <a:ea typeface="メイリオ"/>
                <a:cs typeface="メイリオ"/>
              </a:rPr>
              <a:t>極めて中毒性が強く、オーバードーズによって死に至ることすらある強力な麻薬群が医療に用いられる一方、大麻はいかなる理由を以てしても固く禁じられている。</a:t>
            </a:r>
            <a:endParaRPr lang="en-US" altLang="ja-JP" sz="1600" dirty="0">
              <a:latin typeface="メイリオ"/>
              <a:ea typeface="メイリオ"/>
              <a:cs typeface="メイリオ"/>
            </a:endParaRPr>
          </a:p>
          <a:p>
            <a:r>
              <a:rPr lang="ja-JP" altLang="en-US" sz="1600" dirty="0">
                <a:latin typeface="メイリオ"/>
                <a:ea typeface="メイリオ"/>
                <a:cs typeface="メイリオ"/>
              </a:rPr>
              <a:t>大麻取締法が制定される昭和２３年以前には、「印度大麻チンキ」や「印度大麻エキス」などの商品名でぜんそくの薬として市販されていた。</a:t>
            </a:r>
            <a:endParaRPr lang="en-US" altLang="ja-JP" sz="1600" dirty="0">
              <a:latin typeface="メイリオ"/>
              <a:ea typeface="メイリオ"/>
              <a:cs typeface="メイリオ"/>
            </a:endParaRPr>
          </a:p>
        </p:txBody>
      </p:sp>
    </p:spTree>
    <p:extLst>
      <p:ext uri="{BB962C8B-B14F-4D97-AF65-F5344CB8AC3E}">
        <p14:creationId xmlns:p14="http://schemas.microsoft.com/office/powerpoint/2010/main" val="769383229"/>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2860</TotalTime>
  <Words>1970</Words>
  <Application>Microsoft Office PowerPoint</Application>
  <PresentationFormat>画面に合わせる (4:3)</PresentationFormat>
  <Paragraphs>176</Paragraphs>
  <Slides>39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39</vt:i4>
      </vt:variant>
    </vt:vector>
  </HeadingPairs>
  <TitlesOfParts>
    <vt:vector size="45" baseType="lpstr">
      <vt:lpstr>Meiryo UI</vt:lpstr>
      <vt:lpstr>メイリオ</vt:lpstr>
      <vt:lpstr>Arial</vt:lpstr>
      <vt:lpstr>Calibri</vt:lpstr>
      <vt:lpstr>Times New Roman</vt:lpstr>
      <vt:lpstr>ホワイト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国家安全保障局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 Yutaka</dc:creator>
  <cp:lastModifiedBy>Abe,YutakaTKZIM</cp:lastModifiedBy>
  <cp:revision>39</cp:revision>
  <dcterms:created xsi:type="dcterms:W3CDTF">2016-05-06T22:41:33Z</dcterms:created>
  <dcterms:modified xsi:type="dcterms:W3CDTF">2023-07-11T23:19:28Z</dcterms:modified>
</cp:coreProperties>
</file>